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1" r:id="rId3"/>
    <p:sldId id="280" r:id="rId4"/>
    <p:sldId id="290" r:id="rId5"/>
    <p:sldId id="281" r:id="rId6"/>
    <p:sldId id="260" r:id="rId7"/>
    <p:sldId id="261" r:id="rId8"/>
    <p:sldId id="262" r:id="rId9"/>
    <p:sldId id="307" r:id="rId10"/>
    <p:sldId id="293" r:id="rId11"/>
    <p:sldId id="294" r:id="rId12"/>
    <p:sldId id="295" r:id="rId13"/>
    <p:sldId id="296" r:id="rId14"/>
    <p:sldId id="292" r:id="rId15"/>
    <p:sldId id="308" r:id="rId16"/>
    <p:sldId id="282" r:id="rId17"/>
    <p:sldId id="316" r:id="rId18"/>
    <p:sldId id="318" r:id="rId19"/>
    <p:sldId id="283" r:id="rId20"/>
    <p:sldId id="266" r:id="rId21"/>
    <p:sldId id="303" r:id="rId22"/>
    <p:sldId id="323" r:id="rId23"/>
    <p:sldId id="320" r:id="rId24"/>
    <p:sldId id="319" r:id="rId25"/>
    <p:sldId id="271" r:id="rId26"/>
    <p:sldId id="309" r:id="rId27"/>
    <p:sldId id="302" r:id="rId28"/>
    <p:sldId id="286" r:id="rId29"/>
    <p:sldId id="285" r:id="rId30"/>
    <p:sldId id="311" r:id="rId31"/>
    <p:sldId id="322" r:id="rId32"/>
    <p:sldId id="268" r:id="rId33"/>
    <p:sldId id="284" r:id="rId34"/>
    <p:sldId id="327" r:id="rId35"/>
    <p:sldId id="289" r:id="rId36"/>
    <p:sldId id="312" r:id="rId37"/>
    <p:sldId id="313" r:id="rId38"/>
    <p:sldId id="326" r:id="rId39"/>
    <p:sldId id="329" r:id="rId40"/>
    <p:sldId id="32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6187" autoAdjust="0"/>
  </p:normalViewPr>
  <p:slideViewPr>
    <p:cSldViewPr>
      <p:cViewPr>
        <p:scale>
          <a:sx n="90" d="100"/>
          <a:sy n="90" d="100"/>
        </p:scale>
        <p:origin x="-1398" y="336"/>
      </p:cViewPr>
      <p:guideLst>
        <p:guide orient="horz" pos="2160"/>
        <p:guide pos="2880"/>
      </p:guideLst>
    </p:cSldViewPr>
  </p:slideViewPr>
  <p:outlineViewPr>
    <p:cViewPr>
      <p:scale>
        <a:sx n="33" d="100"/>
        <a:sy n="33" d="100"/>
      </p:scale>
      <p:origin x="30" y="107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image" Target="../media/image21.jpg"/><Relationship Id="rId4" Type="http://schemas.openxmlformats.org/officeDocument/2006/relationships/image" Target="../media/image24.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image" Target="../media/image21.jpg"/><Relationship Id="rId4"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5DA64-D8FD-4464-A26F-F6343C24F5AD}" type="doc">
      <dgm:prSet loTypeId="urn:microsoft.com/office/officeart/2009/layout/CirclePictureHierarchy" loCatId="hierarchy" qsTypeId="urn:microsoft.com/office/officeart/2005/8/quickstyle/simple1" qsCatId="simple" csTypeId="urn:microsoft.com/office/officeart/2005/8/colors/accent1_2" csCatId="accent1" phldr="1"/>
      <dgm:spPr/>
    </dgm:pt>
    <dgm:pt modelId="{C25FC84C-6D25-4F58-A5EB-43013EE0BAAC}">
      <dgm:prSet phldrT="[Text]"/>
      <dgm:spPr/>
      <dgm:t>
        <a:bodyPr/>
        <a:lstStyle/>
        <a:p>
          <a:r>
            <a:rPr lang="en-US" dirty="0" smtClean="0"/>
            <a:t>Precession</a:t>
          </a:r>
        </a:p>
        <a:p>
          <a:r>
            <a:rPr lang="en-US" dirty="0" smtClean="0"/>
            <a:t>3,600 years of observation</a:t>
          </a:r>
          <a:endParaRPr lang="en-US" dirty="0"/>
        </a:p>
      </dgm:t>
    </dgm:pt>
    <dgm:pt modelId="{C9AC13B5-2F69-4CE9-871F-E7F79757492F}" type="parTrans" cxnId="{46B05F1A-895B-4C3D-AE8C-B698E22DDF3A}">
      <dgm:prSet/>
      <dgm:spPr/>
      <dgm:t>
        <a:bodyPr/>
        <a:lstStyle/>
        <a:p>
          <a:endParaRPr lang="en-US"/>
        </a:p>
      </dgm:t>
    </dgm:pt>
    <dgm:pt modelId="{4D7E5336-B7F6-4256-91AB-A062D5FEBA5C}" type="sibTrans" cxnId="{46B05F1A-895B-4C3D-AE8C-B698E22DDF3A}">
      <dgm:prSet/>
      <dgm:spPr/>
      <dgm:t>
        <a:bodyPr/>
        <a:lstStyle/>
        <a:p>
          <a:endParaRPr lang="en-US"/>
        </a:p>
      </dgm:t>
    </dgm:pt>
    <dgm:pt modelId="{B10070B1-444A-4093-8906-E1ADE6D08899}">
      <dgm:prSet phldrT="[Text]"/>
      <dgm:spPr/>
      <dgm:t>
        <a:bodyPr/>
        <a:lstStyle/>
        <a:p>
          <a:r>
            <a:rPr lang="en-US" dirty="0" smtClean="0"/>
            <a:t>Proper Motion</a:t>
          </a:r>
          <a:endParaRPr lang="en-US" dirty="0"/>
        </a:p>
      </dgm:t>
    </dgm:pt>
    <dgm:pt modelId="{58874A0D-6AFB-4D02-A403-3CBB5F1A7C31}" type="parTrans" cxnId="{A7CA7C6D-53D0-460A-874F-66C2DE12D576}">
      <dgm:prSet/>
      <dgm:spPr/>
      <dgm:t>
        <a:bodyPr/>
        <a:lstStyle/>
        <a:p>
          <a:endParaRPr lang="en-US"/>
        </a:p>
      </dgm:t>
    </dgm:pt>
    <dgm:pt modelId="{E685261A-56E2-4F1C-9799-846291A045FE}" type="sibTrans" cxnId="{A7CA7C6D-53D0-460A-874F-66C2DE12D576}">
      <dgm:prSet/>
      <dgm:spPr/>
      <dgm:t>
        <a:bodyPr/>
        <a:lstStyle/>
        <a:p>
          <a:endParaRPr lang="en-US"/>
        </a:p>
      </dgm:t>
    </dgm:pt>
    <dgm:pt modelId="{DF06ECB7-49F3-4065-A2F0-BF25FF250145}">
      <dgm:prSet phldrT="[Text]"/>
      <dgm:spPr/>
      <dgm:t>
        <a:bodyPr/>
        <a:lstStyle/>
        <a:p>
          <a:r>
            <a:rPr lang="en-US" dirty="0" smtClean="0"/>
            <a:t>Perihelion </a:t>
          </a:r>
          <a:endParaRPr lang="en-US" dirty="0"/>
        </a:p>
      </dgm:t>
    </dgm:pt>
    <dgm:pt modelId="{725270E2-6F8B-4E72-BB6C-B5C6593F04BB}" type="parTrans" cxnId="{710029A7-972C-4EF4-B064-467D7DD5783E}">
      <dgm:prSet/>
      <dgm:spPr/>
      <dgm:t>
        <a:bodyPr/>
        <a:lstStyle/>
        <a:p>
          <a:endParaRPr lang="en-US"/>
        </a:p>
      </dgm:t>
    </dgm:pt>
    <dgm:pt modelId="{88CA8BA1-0BB1-43C2-B920-182129B468E0}" type="sibTrans" cxnId="{710029A7-972C-4EF4-B064-467D7DD5783E}">
      <dgm:prSet/>
      <dgm:spPr/>
      <dgm:t>
        <a:bodyPr/>
        <a:lstStyle/>
        <a:p>
          <a:endParaRPr lang="en-US"/>
        </a:p>
      </dgm:t>
    </dgm:pt>
    <dgm:pt modelId="{43A01802-993D-429F-9C2A-5F5E1D747DC9}">
      <dgm:prSet phldrT="[Text]"/>
      <dgm:spPr/>
      <dgm:t>
        <a:bodyPr/>
        <a:lstStyle/>
        <a:p>
          <a:r>
            <a:rPr lang="en-US" dirty="0" smtClean="0"/>
            <a:t>Equinoxes</a:t>
          </a:r>
          <a:br>
            <a:rPr lang="en-US" dirty="0" smtClean="0"/>
          </a:br>
          <a:r>
            <a:rPr lang="en-US" dirty="0" smtClean="0"/>
            <a:t>Ptolemy: </a:t>
          </a:r>
          <a:r>
            <a:rPr lang="en-US" dirty="0" smtClean="0">
              <a:latin typeface="Times New Roman"/>
              <a:cs typeface="Times New Roman"/>
            </a:rPr>
            <a:t>¼° precession</a:t>
          </a:r>
          <a:endParaRPr lang="en-US" dirty="0"/>
        </a:p>
      </dgm:t>
    </dgm:pt>
    <dgm:pt modelId="{B06605C8-18F7-4DB8-A706-898BDF3A61C0}" type="parTrans" cxnId="{42D2A457-9CBD-41E4-A313-134CD3F6D877}">
      <dgm:prSet/>
      <dgm:spPr/>
      <dgm:t>
        <a:bodyPr/>
        <a:lstStyle/>
        <a:p>
          <a:endParaRPr lang="en-US"/>
        </a:p>
      </dgm:t>
    </dgm:pt>
    <dgm:pt modelId="{2A7EFC42-E829-4CEC-B29A-8F45B9CE8AB3}" type="sibTrans" cxnId="{42D2A457-9CBD-41E4-A313-134CD3F6D877}">
      <dgm:prSet/>
      <dgm:spPr/>
      <dgm:t>
        <a:bodyPr/>
        <a:lstStyle/>
        <a:p>
          <a:endParaRPr lang="en-US"/>
        </a:p>
      </dgm:t>
    </dgm:pt>
    <dgm:pt modelId="{94AB537C-FAB8-47A2-9310-2C42FE7CC022}" type="pres">
      <dgm:prSet presAssocID="{E775DA64-D8FD-4464-A26F-F6343C24F5AD}" presName="hierChild1" presStyleCnt="0">
        <dgm:presLayoutVars>
          <dgm:chPref val="1"/>
          <dgm:dir/>
          <dgm:animOne val="branch"/>
          <dgm:animLvl val="lvl"/>
          <dgm:resizeHandles/>
        </dgm:presLayoutVars>
      </dgm:prSet>
      <dgm:spPr/>
    </dgm:pt>
    <dgm:pt modelId="{A65F1859-6B5D-4DC4-835B-F42FD576389F}" type="pres">
      <dgm:prSet presAssocID="{C25FC84C-6D25-4F58-A5EB-43013EE0BAAC}" presName="hierRoot1" presStyleCnt="0"/>
      <dgm:spPr/>
    </dgm:pt>
    <dgm:pt modelId="{8B9462DB-5707-409C-B893-9C3B9941506C}" type="pres">
      <dgm:prSet presAssocID="{C25FC84C-6D25-4F58-A5EB-43013EE0BAAC}" presName="composite" presStyleCnt="0"/>
      <dgm:spPr/>
    </dgm:pt>
    <dgm:pt modelId="{0A822870-06D2-4D0D-92D9-37BFC3328093}" type="pres">
      <dgm:prSet presAssocID="{C25FC84C-6D25-4F58-A5EB-43013EE0BAAC}"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632E63E-93F0-4057-9C80-FE3CDA4E04BA}" type="pres">
      <dgm:prSet presAssocID="{C25FC84C-6D25-4F58-A5EB-43013EE0BAAC}" presName="text" presStyleLbl="revTx" presStyleIdx="0" presStyleCnt="4">
        <dgm:presLayoutVars>
          <dgm:chPref val="3"/>
        </dgm:presLayoutVars>
      </dgm:prSet>
      <dgm:spPr/>
      <dgm:t>
        <a:bodyPr/>
        <a:lstStyle/>
        <a:p>
          <a:endParaRPr lang="en-US"/>
        </a:p>
      </dgm:t>
    </dgm:pt>
    <dgm:pt modelId="{9AB00D8F-B0FD-4F43-A14E-5D3C194AB3E4}" type="pres">
      <dgm:prSet presAssocID="{C25FC84C-6D25-4F58-A5EB-43013EE0BAAC}" presName="hierChild2" presStyleCnt="0"/>
      <dgm:spPr/>
    </dgm:pt>
    <dgm:pt modelId="{726735ED-433E-4096-8774-A9FE2470DD03}" type="pres">
      <dgm:prSet presAssocID="{58874A0D-6AFB-4D02-A403-3CBB5F1A7C31}" presName="Name10" presStyleLbl="parChTrans1D2" presStyleIdx="0" presStyleCnt="3"/>
      <dgm:spPr/>
      <dgm:t>
        <a:bodyPr/>
        <a:lstStyle/>
        <a:p>
          <a:endParaRPr lang="en-US"/>
        </a:p>
      </dgm:t>
    </dgm:pt>
    <dgm:pt modelId="{315D0689-A654-458B-A741-CA6D2FD25A68}" type="pres">
      <dgm:prSet presAssocID="{B10070B1-444A-4093-8906-E1ADE6D08899}" presName="hierRoot2" presStyleCnt="0"/>
      <dgm:spPr/>
    </dgm:pt>
    <dgm:pt modelId="{E953C417-16C6-4638-A7A1-F359C6BF9DED}" type="pres">
      <dgm:prSet presAssocID="{B10070B1-444A-4093-8906-E1ADE6D08899}" presName="composite2" presStyleCnt="0"/>
      <dgm:spPr/>
    </dgm:pt>
    <dgm:pt modelId="{C31E7720-E95B-405D-A57F-660EB56369B5}" type="pres">
      <dgm:prSet presAssocID="{B10070B1-444A-4093-8906-E1ADE6D08899}" presName="image2" presStyleLbl="node2" presStyleIdx="0"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9850687-DFBD-4A3B-8D54-3DA5C56434E4}" type="pres">
      <dgm:prSet presAssocID="{B10070B1-444A-4093-8906-E1ADE6D08899}" presName="text2" presStyleLbl="revTx" presStyleIdx="1" presStyleCnt="4">
        <dgm:presLayoutVars>
          <dgm:chPref val="3"/>
        </dgm:presLayoutVars>
      </dgm:prSet>
      <dgm:spPr/>
      <dgm:t>
        <a:bodyPr/>
        <a:lstStyle/>
        <a:p>
          <a:endParaRPr lang="en-US"/>
        </a:p>
      </dgm:t>
    </dgm:pt>
    <dgm:pt modelId="{1A713C7A-A920-41EB-8F1A-2EEFA1CDCEA1}" type="pres">
      <dgm:prSet presAssocID="{B10070B1-444A-4093-8906-E1ADE6D08899}" presName="hierChild3" presStyleCnt="0"/>
      <dgm:spPr/>
    </dgm:pt>
    <dgm:pt modelId="{E49A7DBA-424B-40D9-9D5F-784F0AEA92A2}" type="pres">
      <dgm:prSet presAssocID="{725270E2-6F8B-4E72-BB6C-B5C6593F04BB}" presName="Name10" presStyleLbl="parChTrans1D2" presStyleIdx="1" presStyleCnt="3"/>
      <dgm:spPr/>
      <dgm:t>
        <a:bodyPr/>
        <a:lstStyle/>
        <a:p>
          <a:endParaRPr lang="en-US"/>
        </a:p>
      </dgm:t>
    </dgm:pt>
    <dgm:pt modelId="{368934C9-31A8-45AB-985A-D483A8F15C44}" type="pres">
      <dgm:prSet presAssocID="{DF06ECB7-49F3-4065-A2F0-BF25FF250145}" presName="hierRoot2" presStyleCnt="0"/>
      <dgm:spPr/>
    </dgm:pt>
    <dgm:pt modelId="{2AAB7E3C-37F0-49BD-959E-4732252342BA}" type="pres">
      <dgm:prSet presAssocID="{DF06ECB7-49F3-4065-A2F0-BF25FF250145}" presName="composite2" presStyleCnt="0"/>
      <dgm:spPr/>
    </dgm:pt>
    <dgm:pt modelId="{E66C83FE-8EE5-4C7A-A622-20E001747748}" type="pres">
      <dgm:prSet presAssocID="{DF06ECB7-49F3-4065-A2F0-BF25FF250145}" presName="image2" presStyleLbl="node2"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pt>
    <dgm:pt modelId="{92404775-C054-44F1-A72C-E0303F619847}" type="pres">
      <dgm:prSet presAssocID="{DF06ECB7-49F3-4065-A2F0-BF25FF250145}" presName="text2" presStyleLbl="revTx" presStyleIdx="2" presStyleCnt="4">
        <dgm:presLayoutVars>
          <dgm:chPref val="3"/>
        </dgm:presLayoutVars>
      </dgm:prSet>
      <dgm:spPr/>
      <dgm:t>
        <a:bodyPr/>
        <a:lstStyle/>
        <a:p>
          <a:endParaRPr lang="en-US"/>
        </a:p>
      </dgm:t>
    </dgm:pt>
    <dgm:pt modelId="{635559CB-5BF8-42DF-8E29-8BD68761E12A}" type="pres">
      <dgm:prSet presAssocID="{DF06ECB7-49F3-4065-A2F0-BF25FF250145}" presName="hierChild3" presStyleCnt="0"/>
      <dgm:spPr/>
    </dgm:pt>
    <dgm:pt modelId="{AB73F6EB-7247-45C7-8613-50F64FF16B1C}" type="pres">
      <dgm:prSet presAssocID="{B06605C8-18F7-4DB8-A706-898BDF3A61C0}" presName="Name10" presStyleLbl="parChTrans1D2" presStyleIdx="2" presStyleCnt="3"/>
      <dgm:spPr/>
      <dgm:t>
        <a:bodyPr/>
        <a:lstStyle/>
        <a:p>
          <a:endParaRPr lang="en-US"/>
        </a:p>
      </dgm:t>
    </dgm:pt>
    <dgm:pt modelId="{69350874-AD96-43DC-9A06-11398967C4D0}" type="pres">
      <dgm:prSet presAssocID="{43A01802-993D-429F-9C2A-5F5E1D747DC9}" presName="hierRoot2" presStyleCnt="0"/>
      <dgm:spPr/>
    </dgm:pt>
    <dgm:pt modelId="{55AC2896-46DB-4E39-A6B6-6501194BEE4F}" type="pres">
      <dgm:prSet presAssocID="{43A01802-993D-429F-9C2A-5F5E1D747DC9}" presName="composite2" presStyleCnt="0"/>
      <dgm:spPr/>
    </dgm:pt>
    <dgm:pt modelId="{D95B2490-5876-49F2-86F5-8940CF07617C}" type="pres">
      <dgm:prSet presAssocID="{43A01802-993D-429F-9C2A-5F5E1D747DC9}" presName="image2" presStyleLbl="node2" presStyleIdx="2"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6000" r="-16000"/>
          </a:stretch>
        </a:blipFill>
      </dgm:spPr>
    </dgm:pt>
    <dgm:pt modelId="{E4672D8B-C834-4BF9-96ED-276E4BB5469A}" type="pres">
      <dgm:prSet presAssocID="{43A01802-993D-429F-9C2A-5F5E1D747DC9}" presName="text2" presStyleLbl="revTx" presStyleIdx="3" presStyleCnt="4">
        <dgm:presLayoutVars>
          <dgm:chPref val="3"/>
        </dgm:presLayoutVars>
      </dgm:prSet>
      <dgm:spPr/>
      <dgm:t>
        <a:bodyPr/>
        <a:lstStyle/>
        <a:p>
          <a:endParaRPr lang="en-US"/>
        </a:p>
      </dgm:t>
    </dgm:pt>
    <dgm:pt modelId="{6DEDF6FD-E3F3-4270-8C6A-D6B7E8DD3E28}" type="pres">
      <dgm:prSet presAssocID="{43A01802-993D-429F-9C2A-5F5E1D747DC9}" presName="hierChild3" presStyleCnt="0"/>
      <dgm:spPr/>
    </dgm:pt>
  </dgm:ptLst>
  <dgm:cxnLst>
    <dgm:cxn modelId="{B6E3A136-0E0B-4886-A1F6-4E9B8FC18475}" type="presOf" srcId="{E775DA64-D8FD-4464-A26F-F6343C24F5AD}" destId="{94AB537C-FAB8-47A2-9310-2C42FE7CC022}" srcOrd="0" destOrd="0" presId="urn:microsoft.com/office/officeart/2009/layout/CirclePictureHierarchy"/>
    <dgm:cxn modelId="{44AC9878-5719-4F83-8FED-50F7F09B6F21}" type="presOf" srcId="{B06605C8-18F7-4DB8-A706-898BDF3A61C0}" destId="{AB73F6EB-7247-45C7-8613-50F64FF16B1C}" srcOrd="0" destOrd="0" presId="urn:microsoft.com/office/officeart/2009/layout/CirclePictureHierarchy"/>
    <dgm:cxn modelId="{A3C170F4-66D5-4ACF-B8C6-AFEDF5E40F70}" type="presOf" srcId="{58874A0D-6AFB-4D02-A403-3CBB5F1A7C31}" destId="{726735ED-433E-4096-8774-A9FE2470DD03}" srcOrd="0" destOrd="0" presId="urn:microsoft.com/office/officeart/2009/layout/CirclePictureHierarchy"/>
    <dgm:cxn modelId="{E99D2AA8-AC2A-4AB6-B6AF-4F8D9B96A639}" type="presOf" srcId="{B10070B1-444A-4093-8906-E1ADE6D08899}" destId="{C9850687-DFBD-4A3B-8D54-3DA5C56434E4}" srcOrd="0" destOrd="0" presId="urn:microsoft.com/office/officeart/2009/layout/CirclePictureHierarchy"/>
    <dgm:cxn modelId="{D18CBC50-EE13-4424-81A3-12DB1BD956F4}" type="presOf" srcId="{C25FC84C-6D25-4F58-A5EB-43013EE0BAAC}" destId="{B632E63E-93F0-4057-9C80-FE3CDA4E04BA}" srcOrd="0" destOrd="0" presId="urn:microsoft.com/office/officeart/2009/layout/CirclePictureHierarchy"/>
    <dgm:cxn modelId="{A7CA7C6D-53D0-460A-874F-66C2DE12D576}" srcId="{C25FC84C-6D25-4F58-A5EB-43013EE0BAAC}" destId="{B10070B1-444A-4093-8906-E1ADE6D08899}" srcOrd="0" destOrd="0" parTransId="{58874A0D-6AFB-4D02-A403-3CBB5F1A7C31}" sibTransId="{E685261A-56E2-4F1C-9799-846291A045FE}"/>
    <dgm:cxn modelId="{46B05F1A-895B-4C3D-AE8C-B698E22DDF3A}" srcId="{E775DA64-D8FD-4464-A26F-F6343C24F5AD}" destId="{C25FC84C-6D25-4F58-A5EB-43013EE0BAAC}" srcOrd="0" destOrd="0" parTransId="{C9AC13B5-2F69-4CE9-871F-E7F79757492F}" sibTransId="{4D7E5336-B7F6-4256-91AB-A062D5FEBA5C}"/>
    <dgm:cxn modelId="{36E2E763-9C26-447A-80ED-7D260D1187F5}" type="presOf" srcId="{DF06ECB7-49F3-4065-A2F0-BF25FF250145}" destId="{92404775-C054-44F1-A72C-E0303F619847}" srcOrd="0" destOrd="0" presId="urn:microsoft.com/office/officeart/2009/layout/CirclePictureHierarchy"/>
    <dgm:cxn modelId="{42D2A457-9CBD-41E4-A313-134CD3F6D877}" srcId="{C25FC84C-6D25-4F58-A5EB-43013EE0BAAC}" destId="{43A01802-993D-429F-9C2A-5F5E1D747DC9}" srcOrd="2" destOrd="0" parTransId="{B06605C8-18F7-4DB8-A706-898BDF3A61C0}" sibTransId="{2A7EFC42-E829-4CEC-B29A-8F45B9CE8AB3}"/>
    <dgm:cxn modelId="{B0369EFB-83A2-4F2C-A180-143E60655296}" type="presOf" srcId="{43A01802-993D-429F-9C2A-5F5E1D747DC9}" destId="{E4672D8B-C834-4BF9-96ED-276E4BB5469A}" srcOrd="0" destOrd="0" presId="urn:microsoft.com/office/officeart/2009/layout/CirclePictureHierarchy"/>
    <dgm:cxn modelId="{5A56EA94-1EF2-48CD-94BD-4952415ADA55}" type="presOf" srcId="{725270E2-6F8B-4E72-BB6C-B5C6593F04BB}" destId="{E49A7DBA-424B-40D9-9D5F-784F0AEA92A2}" srcOrd="0" destOrd="0" presId="urn:microsoft.com/office/officeart/2009/layout/CirclePictureHierarchy"/>
    <dgm:cxn modelId="{710029A7-972C-4EF4-B064-467D7DD5783E}" srcId="{C25FC84C-6D25-4F58-A5EB-43013EE0BAAC}" destId="{DF06ECB7-49F3-4065-A2F0-BF25FF250145}" srcOrd="1" destOrd="0" parTransId="{725270E2-6F8B-4E72-BB6C-B5C6593F04BB}" sibTransId="{88CA8BA1-0BB1-43C2-B920-182129B468E0}"/>
    <dgm:cxn modelId="{6C917373-FF3C-4CB1-A7D4-4560135413FC}" type="presParOf" srcId="{94AB537C-FAB8-47A2-9310-2C42FE7CC022}" destId="{A65F1859-6B5D-4DC4-835B-F42FD576389F}" srcOrd="0" destOrd="0" presId="urn:microsoft.com/office/officeart/2009/layout/CirclePictureHierarchy"/>
    <dgm:cxn modelId="{69EB0238-4CFD-46E8-BBE8-8F887C7E00DE}" type="presParOf" srcId="{A65F1859-6B5D-4DC4-835B-F42FD576389F}" destId="{8B9462DB-5707-409C-B893-9C3B9941506C}" srcOrd="0" destOrd="0" presId="urn:microsoft.com/office/officeart/2009/layout/CirclePictureHierarchy"/>
    <dgm:cxn modelId="{4F0A4547-48A7-4CB2-9243-92867B0455AB}" type="presParOf" srcId="{8B9462DB-5707-409C-B893-9C3B9941506C}" destId="{0A822870-06D2-4D0D-92D9-37BFC3328093}" srcOrd="0" destOrd="0" presId="urn:microsoft.com/office/officeart/2009/layout/CirclePictureHierarchy"/>
    <dgm:cxn modelId="{7F2BA8A1-4825-4C7D-AD0E-8DD58E168848}" type="presParOf" srcId="{8B9462DB-5707-409C-B893-9C3B9941506C}" destId="{B632E63E-93F0-4057-9C80-FE3CDA4E04BA}" srcOrd="1" destOrd="0" presId="urn:microsoft.com/office/officeart/2009/layout/CirclePictureHierarchy"/>
    <dgm:cxn modelId="{FFACBCCE-A08F-43A4-81B1-1B906370DCA7}" type="presParOf" srcId="{A65F1859-6B5D-4DC4-835B-F42FD576389F}" destId="{9AB00D8F-B0FD-4F43-A14E-5D3C194AB3E4}" srcOrd="1" destOrd="0" presId="urn:microsoft.com/office/officeart/2009/layout/CirclePictureHierarchy"/>
    <dgm:cxn modelId="{A6B502F7-B4A7-4290-91A8-C1A3E3259749}" type="presParOf" srcId="{9AB00D8F-B0FD-4F43-A14E-5D3C194AB3E4}" destId="{726735ED-433E-4096-8774-A9FE2470DD03}" srcOrd="0" destOrd="0" presId="urn:microsoft.com/office/officeart/2009/layout/CirclePictureHierarchy"/>
    <dgm:cxn modelId="{B1907875-46EF-44A5-A3D5-30D824A08B71}" type="presParOf" srcId="{9AB00D8F-B0FD-4F43-A14E-5D3C194AB3E4}" destId="{315D0689-A654-458B-A741-CA6D2FD25A68}" srcOrd="1" destOrd="0" presId="urn:microsoft.com/office/officeart/2009/layout/CirclePictureHierarchy"/>
    <dgm:cxn modelId="{239923F4-5FBA-4B7E-988B-15C4757DAFA4}" type="presParOf" srcId="{315D0689-A654-458B-A741-CA6D2FD25A68}" destId="{E953C417-16C6-4638-A7A1-F359C6BF9DED}" srcOrd="0" destOrd="0" presId="urn:microsoft.com/office/officeart/2009/layout/CirclePictureHierarchy"/>
    <dgm:cxn modelId="{0804BBD0-7690-473F-8D6E-32DBF3ADEF92}" type="presParOf" srcId="{E953C417-16C6-4638-A7A1-F359C6BF9DED}" destId="{C31E7720-E95B-405D-A57F-660EB56369B5}" srcOrd="0" destOrd="0" presId="urn:microsoft.com/office/officeart/2009/layout/CirclePictureHierarchy"/>
    <dgm:cxn modelId="{F6468370-4F3E-41BC-923D-3628F7622D71}" type="presParOf" srcId="{E953C417-16C6-4638-A7A1-F359C6BF9DED}" destId="{C9850687-DFBD-4A3B-8D54-3DA5C56434E4}" srcOrd="1" destOrd="0" presId="urn:microsoft.com/office/officeart/2009/layout/CirclePictureHierarchy"/>
    <dgm:cxn modelId="{CF8F867A-5F29-4359-80BD-D4692F23030A}" type="presParOf" srcId="{315D0689-A654-458B-A741-CA6D2FD25A68}" destId="{1A713C7A-A920-41EB-8F1A-2EEFA1CDCEA1}" srcOrd="1" destOrd="0" presId="urn:microsoft.com/office/officeart/2009/layout/CirclePictureHierarchy"/>
    <dgm:cxn modelId="{91B697B6-03C9-415B-BC4C-712D59D17793}" type="presParOf" srcId="{9AB00D8F-B0FD-4F43-A14E-5D3C194AB3E4}" destId="{E49A7DBA-424B-40D9-9D5F-784F0AEA92A2}" srcOrd="2" destOrd="0" presId="urn:microsoft.com/office/officeart/2009/layout/CirclePictureHierarchy"/>
    <dgm:cxn modelId="{2A161D7A-E69F-4354-BF53-328A3906E768}" type="presParOf" srcId="{9AB00D8F-B0FD-4F43-A14E-5D3C194AB3E4}" destId="{368934C9-31A8-45AB-985A-D483A8F15C44}" srcOrd="3" destOrd="0" presId="urn:microsoft.com/office/officeart/2009/layout/CirclePictureHierarchy"/>
    <dgm:cxn modelId="{6AFB1FAF-6C3F-4104-BCF1-06C70441C86A}" type="presParOf" srcId="{368934C9-31A8-45AB-985A-D483A8F15C44}" destId="{2AAB7E3C-37F0-49BD-959E-4732252342BA}" srcOrd="0" destOrd="0" presId="urn:microsoft.com/office/officeart/2009/layout/CirclePictureHierarchy"/>
    <dgm:cxn modelId="{C37BB052-22C8-45AF-BC20-DB79063B22BA}" type="presParOf" srcId="{2AAB7E3C-37F0-49BD-959E-4732252342BA}" destId="{E66C83FE-8EE5-4C7A-A622-20E001747748}" srcOrd="0" destOrd="0" presId="urn:microsoft.com/office/officeart/2009/layout/CirclePictureHierarchy"/>
    <dgm:cxn modelId="{261013B1-CC23-462F-80C2-CCE1E00B42CB}" type="presParOf" srcId="{2AAB7E3C-37F0-49BD-959E-4732252342BA}" destId="{92404775-C054-44F1-A72C-E0303F619847}" srcOrd="1" destOrd="0" presId="urn:microsoft.com/office/officeart/2009/layout/CirclePictureHierarchy"/>
    <dgm:cxn modelId="{C92B85B9-F9D5-4C64-B49A-7BBC1D31BA75}" type="presParOf" srcId="{368934C9-31A8-45AB-985A-D483A8F15C44}" destId="{635559CB-5BF8-42DF-8E29-8BD68761E12A}" srcOrd="1" destOrd="0" presId="urn:microsoft.com/office/officeart/2009/layout/CirclePictureHierarchy"/>
    <dgm:cxn modelId="{CF5209E4-D49E-47C5-B652-B5174B8468E5}" type="presParOf" srcId="{9AB00D8F-B0FD-4F43-A14E-5D3C194AB3E4}" destId="{AB73F6EB-7247-45C7-8613-50F64FF16B1C}" srcOrd="4" destOrd="0" presId="urn:microsoft.com/office/officeart/2009/layout/CirclePictureHierarchy"/>
    <dgm:cxn modelId="{E2E51595-07EA-4C0D-A242-A94B24685BA0}" type="presParOf" srcId="{9AB00D8F-B0FD-4F43-A14E-5D3C194AB3E4}" destId="{69350874-AD96-43DC-9A06-11398967C4D0}" srcOrd="5" destOrd="0" presId="urn:microsoft.com/office/officeart/2009/layout/CirclePictureHierarchy"/>
    <dgm:cxn modelId="{7A9CB454-A918-49B4-8607-234FE4C794B2}" type="presParOf" srcId="{69350874-AD96-43DC-9A06-11398967C4D0}" destId="{55AC2896-46DB-4E39-A6B6-6501194BEE4F}" srcOrd="0" destOrd="0" presId="urn:microsoft.com/office/officeart/2009/layout/CirclePictureHierarchy"/>
    <dgm:cxn modelId="{98C011DE-8500-44E5-AEB4-ADFF601E989D}" type="presParOf" srcId="{55AC2896-46DB-4E39-A6B6-6501194BEE4F}" destId="{D95B2490-5876-49F2-86F5-8940CF07617C}" srcOrd="0" destOrd="0" presId="urn:microsoft.com/office/officeart/2009/layout/CirclePictureHierarchy"/>
    <dgm:cxn modelId="{EED15733-0210-456F-97E9-20B1287C5388}" type="presParOf" srcId="{55AC2896-46DB-4E39-A6B6-6501194BEE4F}" destId="{E4672D8B-C834-4BF9-96ED-276E4BB5469A}" srcOrd="1" destOrd="0" presId="urn:microsoft.com/office/officeart/2009/layout/CirclePictureHierarchy"/>
    <dgm:cxn modelId="{31822F33-79F9-421F-A532-36431AE3C7BB}" type="presParOf" srcId="{69350874-AD96-43DC-9A06-11398967C4D0}" destId="{6DEDF6FD-E3F3-4270-8C6A-D6B7E8DD3E28}"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9F9FA-D4D9-4A75-8CFC-234DEBDEF35E}"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CE971D29-042F-4C32-B9DF-1710884EA11C}">
      <dgm:prSet phldrT="[Text]"/>
      <dgm:spPr/>
      <dgm:t>
        <a:bodyPr/>
        <a:lstStyle/>
        <a:p>
          <a:r>
            <a:rPr lang="en-US" dirty="0" smtClean="0"/>
            <a:t>Rama</a:t>
          </a:r>
          <a:endParaRPr lang="en-US" dirty="0"/>
        </a:p>
      </dgm:t>
    </dgm:pt>
    <dgm:pt modelId="{5BBA3346-1B4E-4677-B387-B015E8B82AC9}" type="parTrans" cxnId="{1D40FD6E-8553-4B40-A613-74A012BAE095}">
      <dgm:prSet/>
      <dgm:spPr/>
      <dgm:t>
        <a:bodyPr/>
        <a:lstStyle/>
        <a:p>
          <a:endParaRPr lang="en-US"/>
        </a:p>
      </dgm:t>
    </dgm:pt>
    <dgm:pt modelId="{9B853F07-5A13-41FF-9CF1-C7C5811722EF}" type="sibTrans" cxnId="{1D40FD6E-8553-4B40-A613-74A012BAE095}">
      <dgm:prSet/>
      <dgm:spPr/>
      <dgm:t>
        <a:bodyPr/>
        <a:lstStyle/>
        <a:p>
          <a:endParaRPr lang="en-US"/>
        </a:p>
      </dgm:t>
    </dgm:pt>
    <dgm:pt modelId="{980B76F5-2811-4C23-A63D-70A9181BB32F}">
      <dgm:prSet phldrT="[Text]"/>
      <dgm:spPr/>
      <dgm:t>
        <a:bodyPr/>
        <a:lstStyle/>
        <a:p>
          <a:r>
            <a:rPr lang="en-US" dirty="0" smtClean="0"/>
            <a:t>Hanuman</a:t>
          </a:r>
          <a:endParaRPr lang="en-US" dirty="0"/>
        </a:p>
      </dgm:t>
    </dgm:pt>
    <dgm:pt modelId="{FA1D1769-ECE0-45CB-98CE-0158AE52E127}" type="parTrans" cxnId="{ADF0E824-B2B7-4030-BAC3-DC599335A398}">
      <dgm:prSet/>
      <dgm:spPr/>
      <dgm:t>
        <a:bodyPr/>
        <a:lstStyle/>
        <a:p>
          <a:endParaRPr lang="en-US"/>
        </a:p>
      </dgm:t>
    </dgm:pt>
    <dgm:pt modelId="{0770155E-B1AE-4ED4-85DD-AEFF059B3F98}" type="sibTrans" cxnId="{ADF0E824-B2B7-4030-BAC3-DC599335A398}">
      <dgm:prSet/>
      <dgm:spPr/>
      <dgm:t>
        <a:bodyPr/>
        <a:lstStyle/>
        <a:p>
          <a:endParaRPr lang="en-US"/>
        </a:p>
      </dgm:t>
    </dgm:pt>
    <dgm:pt modelId="{BD558E2F-E274-413A-939E-7214DA2EAD6E}">
      <dgm:prSet phldrT="[Text]"/>
      <dgm:spPr/>
      <dgm:t>
        <a:bodyPr/>
        <a:lstStyle/>
        <a:p>
          <a:r>
            <a:rPr lang="en-US" dirty="0" err="1" smtClean="0"/>
            <a:t>Jamvant</a:t>
          </a:r>
          <a:endParaRPr lang="en-US" dirty="0"/>
        </a:p>
      </dgm:t>
    </dgm:pt>
    <dgm:pt modelId="{F0F8EBC5-2DAF-4C32-873E-218779267C53}" type="parTrans" cxnId="{0C7A9A66-2A77-46E5-A37B-707B64CF1AC2}">
      <dgm:prSet/>
      <dgm:spPr/>
      <dgm:t>
        <a:bodyPr/>
        <a:lstStyle/>
        <a:p>
          <a:endParaRPr lang="en-US"/>
        </a:p>
      </dgm:t>
    </dgm:pt>
    <dgm:pt modelId="{8C4EF90F-10B9-4A01-B5B1-D177A8732486}" type="sibTrans" cxnId="{0C7A9A66-2A77-46E5-A37B-707B64CF1AC2}">
      <dgm:prSet/>
      <dgm:spPr/>
      <dgm:t>
        <a:bodyPr/>
        <a:lstStyle/>
        <a:p>
          <a:endParaRPr lang="en-US"/>
        </a:p>
      </dgm:t>
    </dgm:pt>
    <dgm:pt modelId="{10912ACC-0E89-4F6D-87C4-FFED85C60FE1}" type="pres">
      <dgm:prSet presAssocID="{5509F9FA-D4D9-4A75-8CFC-234DEBDEF35E}" presName="Name0" presStyleCnt="0">
        <dgm:presLayoutVars>
          <dgm:chMax/>
          <dgm:chPref/>
          <dgm:dir/>
        </dgm:presLayoutVars>
      </dgm:prSet>
      <dgm:spPr/>
    </dgm:pt>
    <dgm:pt modelId="{D5937E94-D80B-436E-B915-A3311D4B571D}" type="pres">
      <dgm:prSet presAssocID="{CE971D29-042F-4C32-B9DF-1710884EA11C}" presName="composite" presStyleCnt="0">
        <dgm:presLayoutVars>
          <dgm:chMax val="1"/>
          <dgm:chPref val="1"/>
        </dgm:presLayoutVars>
      </dgm:prSet>
      <dgm:spPr/>
    </dgm:pt>
    <dgm:pt modelId="{6560AFB6-BD43-43F5-9CE7-A222354330E9}" type="pres">
      <dgm:prSet presAssocID="{CE971D29-042F-4C32-B9DF-1710884EA11C}" presName="Accent" presStyleLbl="trAlignAcc1" presStyleIdx="0" presStyleCnt="3">
        <dgm:presLayoutVars>
          <dgm:chMax val="0"/>
          <dgm:chPref val="0"/>
        </dgm:presLayoutVars>
      </dgm:prSet>
      <dgm:spPr/>
    </dgm:pt>
    <dgm:pt modelId="{3A7ADFFA-C8FD-42DB-9171-F25BABB782FC}" type="pres">
      <dgm:prSet presAssocID="{CE971D29-042F-4C32-B9DF-1710884EA11C}"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BC89794D-5123-4065-A7AA-6544AD8CAA43}" type="pres">
      <dgm:prSet presAssocID="{CE971D29-042F-4C32-B9DF-1710884EA11C}" presName="ChildComposite" presStyleCnt="0"/>
      <dgm:spPr/>
    </dgm:pt>
    <dgm:pt modelId="{B5F143EC-9F4B-4B89-9766-78ACC30B5AA4}" type="pres">
      <dgm:prSet presAssocID="{CE971D29-042F-4C32-B9DF-1710884EA11C}" presName="Child" presStyleLbl="node1" presStyleIdx="0" presStyleCnt="0">
        <dgm:presLayoutVars>
          <dgm:chMax val="0"/>
          <dgm:chPref val="0"/>
          <dgm:bulletEnabled val="1"/>
        </dgm:presLayoutVars>
      </dgm:prSet>
      <dgm:spPr/>
    </dgm:pt>
    <dgm:pt modelId="{F5E69D83-F860-4371-9F4E-A94C5804F1AA}" type="pres">
      <dgm:prSet presAssocID="{CE971D29-042F-4C32-B9DF-1710884EA11C}" presName="Parent" presStyleLbl="revTx" presStyleIdx="0" presStyleCnt="3">
        <dgm:presLayoutVars>
          <dgm:chMax val="1"/>
          <dgm:chPref val="0"/>
          <dgm:bulletEnabled val="1"/>
        </dgm:presLayoutVars>
      </dgm:prSet>
      <dgm:spPr/>
      <dgm:t>
        <a:bodyPr/>
        <a:lstStyle/>
        <a:p>
          <a:endParaRPr lang="en-US"/>
        </a:p>
      </dgm:t>
    </dgm:pt>
    <dgm:pt modelId="{BFB27D7F-6DE9-463A-AD41-A070E9FD6E46}" type="pres">
      <dgm:prSet presAssocID="{9B853F07-5A13-41FF-9CF1-C7C5811722EF}" presName="sibTrans" presStyleCnt="0"/>
      <dgm:spPr/>
    </dgm:pt>
    <dgm:pt modelId="{6CC506A4-5E78-4C36-B896-81F9FEC2F375}" type="pres">
      <dgm:prSet presAssocID="{980B76F5-2811-4C23-A63D-70A9181BB32F}" presName="composite" presStyleCnt="0">
        <dgm:presLayoutVars>
          <dgm:chMax val="1"/>
          <dgm:chPref val="1"/>
        </dgm:presLayoutVars>
      </dgm:prSet>
      <dgm:spPr/>
    </dgm:pt>
    <dgm:pt modelId="{F1E7624A-F196-4406-B580-5D9144C3889F}" type="pres">
      <dgm:prSet presAssocID="{980B76F5-2811-4C23-A63D-70A9181BB32F}" presName="Accent" presStyleLbl="trAlignAcc1" presStyleIdx="1" presStyleCnt="3">
        <dgm:presLayoutVars>
          <dgm:chMax val="0"/>
          <dgm:chPref val="0"/>
        </dgm:presLayoutVars>
      </dgm:prSet>
      <dgm:spPr/>
    </dgm:pt>
    <dgm:pt modelId="{87FA1624-EAF5-4E77-A578-8D8C2E0964D6}" type="pres">
      <dgm:prSet presAssocID="{980B76F5-2811-4C23-A63D-70A9181BB32F}"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4420473-BFD7-4FB5-BA8B-57903A38F03F}" type="pres">
      <dgm:prSet presAssocID="{980B76F5-2811-4C23-A63D-70A9181BB32F}" presName="ChildComposite" presStyleCnt="0"/>
      <dgm:spPr/>
    </dgm:pt>
    <dgm:pt modelId="{2B4DE31B-1F89-4F47-A2C7-FB2655BE8AB8}" type="pres">
      <dgm:prSet presAssocID="{980B76F5-2811-4C23-A63D-70A9181BB32F}" presName="Child" presStyleLbl="node1" presStyleIdx="0" presStyleCnt="0">
        <dgm:presLayoutVars>
          <dgm:chMax val="0"/>
          <dgm:chPref val="0"/>
          <dgm:bulletEnabled val="1"/>
        </dgm:presLayoutVars>
      </dgm:prSet>
      <dgm:spPr/>
    </dgm:pt>
    <dgm:pt modelId="{425DE753-FB67-4E7C-B702-4784E6620569}" type="pres">
      <dgm:prSet presAssocID="{980B76F5-2811-4C23-A63D-70A9181BB32F}" presName="Parent" presStyleLbl="revTx" presStyleIdx="1" presStyleCnt="3">
        <dgm:presLayoutVars>
          <dgm:chMax val="1"/>
          <dgm:chPref val="0"/>
          <dgm:bulletEnabled val="1"/>
        </dgm:presLayoutVars>
      </dgm:prSet>
      <dgm:spPr/>
      <dgm:t>
        <a:bodyPr/>
        <a:lstStyle/>
        <a:p>
          <a:endParaRPr lang="en-US"/>
        </a:p>
      </dgm:t>
    </dgm:pt>
    <dgm:pt modelId="{0542C4F6-E9E9-404A-A29F-B0ABA6BF7CF1}" type="pres">
      <dgm:prSet presAssocID="{0770155E-B1AE-4ED4-85DD-AEFF059B3F98}" presName="sibTrans" presStyleCnt="0"/>
      <dgm:spPr/>
    </dgm:pt>
    <dgm:pt modelId="{E8C9D278-5B68-4DE3-8AF2-9C1FAA230197}" type="pres">
      <dgm:prSet presAssocID="{BD558E2F-E274-413A-939E-7214DA2EAD6E}" presName="composite" presStyleCnt="0">
        <dgm:presLayoutVars>
          <dgm:chMax val="1"/>
          <dgm:chPref val="1"/>
        </dgm:presLayoutVars>
      </dgm:prSet>
      <dgm:spPr/>
    </dgm:pt>
    <dgm:pt modelId="{DE2051FB-C8A5-47F7-8AF6-1D84922F32DC}" type="pres">
      <dgm:prSet presAssocID="{BD558E2F-E274-413A-939E-7214DA2EAD6E}" presName="Accent" presStyleLbl="trAlignAcc1" presStyleIdx="2" presStyleCnt="3">
        <dgm:presLayoutVars>
          <dgm:chMax val="0"/>
          <dgm:chPref val="0"/>
        </dgm:presLayoutVars>
      </dgm:prSet>
      <dgm:spPr/>
    </dgm:pt>
    <dgm:pt modelId="{E8CB1CBF-0541-4F46-BFD8-538009A1FDE0}" type="pres">
      <dgm:prSet presAssocID="{BD558E2F-E274-413A-939E-7214DA2EAD6E}"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45000" b="-45000"/>
          </a:stretch>
        </a:blipFill>
      </dgm:spPr>
    </dgm:pt>
    <dgm:pt modelId="{BB1C0597-C207-486D-ADFB-DF7B9840DD91}" type="pres">
      <dgm:prSet presAssocID="{BD558E2F-E274-413A-939E-7214DA2EAD6E}" presName="ChildComposite" presStyleCnt="0"/>
      <dgm:spPr/>
    </dgm:pt>
    <dgm:pt modelId="{530346D5-B11A-4843-B82F-932C9D30D11B}" type="pres">
      <dgm:prSet presAssocID="{BD558E2F-E274-413A-939E-7214DA2EAD6E}" presName="Child" presStyleLbl="node1" presStyleIdx="0" presStyleCnt="0">
        <dgm:presLayoutVars>
          <dgm:chMax val="0"/>
          <dgm:chPref val="0"/>
          <dgm:bulletEnabled val="1"/>
        </dgm:presLayoutVars>
      </dgm:prSet>
      <dgm:spPr/>
    </dgm:pt>
    <dgm:pt modelId="{160F531A-ED55-4DE5-8508-5BB782D7BC7D}" type="pres">
      <dgm:prSet presAssocID="{BD558E2F-E274-413A-939E-7214DA2EAD6E}" presName="Parent" presStyleLbl="revTx" presStyleIdx="2" presStyleCnt="3">
        <dgm:presLayoutVars>
          <dgm:chMax val="1"/>
          <dgm:chPref val="0"/>
          <dgm:bulletEnabled val="1"/>
        </dgm:presLayoutVars>
      </dgm:prSet>
      <dgm:spPr/>
      <dgm:t>
        <a:bodyPr/>
        <a:lstStyle/>
        <a:p>
          <a:endParaRPr lang="en-US"/>
        </a:p>
      </dgm:t>
    </dgm:pt>
  </dgm:ptLst>
  <dgm:cxnLst>
    <dgm:cxn modelId="{BC075059-F9C4-4900-85AB-72D9F23343BC}" type="presOf" srcId="{980B76F5-2811-4C23-A63D-70A9181BB32F}" destId="{425DE753-FB67-4E7C-B702-4784E6620569}" srcOrd="0" destOrd="0" presId="urn:microsoft.com/office/officeart/2008/layout/CaptionedPictures"/>
    <dgm:cxn modelId="{7DC97E43-ECE6-42D3-A669-A06A363B8DEF}" type="presOf" srcId="{5509F9FA-D4D9-4A75-8CFC-234DEBDEF35E}" destId="{10912ACC-0E89-4F6D-87C4-FFED85C60FE1}" srcOrd="0" destOrd="0" presId="urn:microsoft.com/office/officeart/2008/layout/CaptionedPictures"/>
    <dgm:cxn modelId="{ADF0E824-B2B7-4030-BAC3-DC599335A398}" srcId="{5509F9FA-D4D9-4A75-8CFC-234DEBDEF35E}" destId="{980B76F5-2811-4C23-A63D-70A9181BB32F}" srcOrd="1" destOrd="0" parTransId="{FA1D1769-ECE0-45CB-98CE-0158AE52E127}" sibTransId="{0770155E-B1AE-4ED4-85DD-AEFF059B3F98}"/>
    <dgm:cxn modelId="{DE2C81BE-AE98-40C3-87CF-EE6E852C2251}" type="presOf" srcId="{CE971D29-042F-4C32-B9DF-1710884EA11C}" destId="{F5E69D83-F860-4371-9F4E-A94C5804F1AA}" srcOrd="0" destOrd="0" presId="urn:microsoft.com/office/officeart/2008/layout/CaptionedPictures"/>
    <dgm:cxn modelId="{0C7A9A66-2A77-46E5-A37B-707B64CF1AC2}" srcId="{5509F9FA-D4D9-4A75-8CFC-234DEBDEF35E}" destId="{BD558E2F-E274-413A-939E-7214DA2EAD6E}" srcOrd="2" destOrd="0" parTransId="{F0F8EBC5-2DAF-4C32-873E-218779267C53}" sibTransId="{8C4EF90F-10B9-4A01-B5B1-D177A8732486}"/>
    <dgm:cxn modelId="{1D40FD6E-8553-4B40-A613-74A012BAE095}" srcId="{5509F9FA-D4D9-4A75-8CFC-234DEBDEF35E}" destId="{CE971D29-042F-4C32-B9DF-1710884EA11C}" srcOrd="0" destOrd="0" parTransId="{5BBA3346-1B4E-4677-B387-B015E8B82AC9}" sibTransId="{9B853F07-5A13-41FF-9CF1-C7C5811722EF}"/>
    <dgm:cxn modelId="{8B2CC985-78F3-4BF8-A28B-91D8AF5F025E}" type="presOf" srcId="{BD558E2F-E274-413A-939E-7214DA2EAD6E}" destId="{160F531A-ED55-4DE5-8508-5BB782D7BC7D}" srcOrd="0" destOrd="0" presId="urn:microsoft.com/office/officeart/2008/layout/CaptionedPictures"/>
    <dgm:cxn modelId="{7B0C9F5B-9F75-4DDD-ABBB-F0DB75C5F130}" type="presParOf" srcId="{10912ACC-0E89-4F6D-87C4-FFED85C60FE1}" destId="{D5937E94-D80B-436E-B915-A3311D4B571D}" srcOrd="0" destOrd="0" presId="urn:microsoft.com/office/officeart/2008/layout/CaptionedPictures"/>
    <dgm:cxn modelId="{7ED070A4-A76B-40C0-BE51-371372319176}" type="presParOf" srcId="{D5937E94-D80B-436E-B915-A3311D4B571D}" destId="{6560AFB6-BD43-43F5-9CE7-A222354330E9}" srcOrd="0" destOrd="0" presId="urn:microsoft.com/office/officeart/2008/layout/CaptionedPictures"/>
    <dgm:cxn modelId="{00D84B6D-BF4F-4A79-B57D-5F4232FDF526}" type="presParOf" srcId="{D5937E94-D80B-436E-B915-A3311D4B571D}" destId="{3A7ADFFA-C8FD-42DB-9171-F25BABB782FC}" srcOrd="1" destOrd="0" presId="urn:microsoft.com/office/officeart/2008/layout/CaptionedPictures"/>
    <dgm:cxn modelId="{EB232DAF-D5D7-4C5B-86EC-37B23A846DF3}" type="presParOf" srcId="{D5937E94-D80B-436E-B915-A3311D4B571D}" destId="{BC89794D-5123-4065-A7AA-6544AD8CAA43}" srcOrd="2" destOrd="0" presId="urn:microsoft.com/office/officeart/2008/layout/CaptionedPictures"/>
    <dgm:cxn modelId="{F366A8E2-3302-41C9-A3DE-18E81442C5DF}" type="presParOf" srcId="{BC89794D-5123-4065-A7AA-6544AD8CAA43}" destId="{B5F143EC-9F4B-4B89-9766-78ACC30B5AA4}" srcOrd="0" destOrd="0" presId="urn:microsoft.com/office/officeart/2008/layout/CaptionedPictures"/>
    <dgm:cxn modelId="{45061CE3-66F6-43EE-BB9F-461086AC916D}" type="presParOf" srcId="{BC89794D-5123-4065-A7AA-6544AD8CAA43}" destId="{F5E69D83-F860-4371-9F4E-A94C5804F1AA}" srcOrd="1" destOrd="0" presId="urn:microsoft.com/office/officeart/2008/layout/CaptionedPictures"/>
    <dgm:cxn modelId="{E79FF58C-39C0-45C6-A85A-77DD9151A7BC}" type="presParOf" srcId="{10912ACC-0E89-4F6D-87C4-FFED85C60FE1}" destId="{BFB27D7F-6DE9-463A-AD41-A070E9FD6E46}" srcOrd="1" destOrd="0" presId="urn:microsoft.com/office/officeart/2008/layout/CaptionedPictures"/>
    <dgm:cxn modelId="{D0067C6E-10C4-43B8-8F47-77157C6F9EC3}" type="presParOf" srcId="{10912ACC-0E89-4F6D-87C4-FFED85C60FE1}" destId="{6CC506A4-5E78-4C36-B896-81F9FEC2F375}" srcOrd="2" destOrd="0" presId="urn:microsoft.com/office/officeart/2008/layout/CaptionedPictures"/>
    <dgm:cxn modelId="{B54C0FF5-981A-471A-99F3-6C50AF8998C9}" type="presParOf" srcId="{6CC506A4-5E78-4C36-B896-81F9FEC2F375}" destId="{F1E7624A-F196-4406-B580-5D9144C3889F}" srcOrd="0" destOrd="0" presId="urn:microsoft.com/office/officeart/2008/layout/CaptionedPictures"/>
    <dgm:cxn modelId="{BE710707-7F1E-4106-B051-BF5465ADB439}" type="presParOf" srcId="{6CC506A4-5E78-4C36-B896-81F9FEC2F375}" destId="{87FA1624-EAF5-4E77-A578-8D8C2E0964D6}" srcOrd="1" destOrd="0" presId="urn:microsoft.com/office/officeart/2008/layout/CaptionedPictures"/>
    <dgm:cxn modelId="{0105CA20-D275-4411-92E2-9C297830C21C}" type="presParOf" srcId="{6CC506A4-5E78-4C36-B896-81F9FEC2F375}" destId="{F4420473-BFD7-4FB5-BA8B-57903A38F03F}" srcOrd="2" destOrd="0" presId="urn:microsoft.com/office/officeart/2008/layout/CaptionedPictures"/>
    <dgm:cxn modelId="{4C639DE1-5B9A-4EBF-8922-223A4045F355}" type="presParOf" srcId="{F4420473-BFD7-4FB5-BA8B-57903A38F03F}" destId="{2B4DE31B-1F89-4F47-A2C7-FB2655BE8AB8}" srcOrd="0" destOrd="0" presId="urn:microsoft.com/office/officeart/2008/layout/CaptionedPictures"/>
    <dgm:cxn modelId="{7C2602A1-326F-47D9-A167-F8AC39309EA0}" type="presParOf" srcId="{F4420473-BFD7-4FB5-BA8B-57903A38F03F}" destId="{425DE753-FB67-4E7C-B702-4784E6620569}" srcOrd="1" destOrd="0" presId="urn:microsoft.com/office/officeart/2008/layout/CaptionedPictures"/>
    <dgm:cxn modelId="{05B0C770-CA11-411E-9AAE-F406EFBD33AE}" type="presParOf" srcId="{10912ACC-0E89-4F6D-87C4-FFED85C60FE1}" destId="{0542C4F6-E9E9-404A-A29F-B0ABA6BF7CF1}" srcOrd="3" destOrd="0" presId="urn:microsoft.com/office/officeart/2008/layout/CaptionedPictures"/>
    <dgm:cxn modelId="{17B7C5D1-1327-4FC3-A51D-EE07EB176BE5}" type="presParOf" srcId="{10912ACC-0E89-4F6D-87C4-FFED85C60FE1}" destId="{E8C9D278-5B68-4DE3-8AF2-9C1FAA230197}" srcOrd="4" destOrd="0" presId="urn:microsoft.com/office/officeart/2008/layout/CaptionedPictures"/>
    <dgm:cxn modelId="{9CFA6410-A40A-4A84-A1DC-F7F2AC26E1E8}" type="presParOf" srcId="{E8C9D278-5B68-4DE3-8AF2-9C1FAA230197}" destId="{DE2051FB-C8A5-47F7-8AF6-1D84922F32DC}" srcOrd="0" destOrd="0" presId="urn:microsoft.com/office/officeart/2008/layout/CaptionedPictures"/>
    <dgm:cxn modelId="{EA09380F-4E3F-4665-BBB5-CD830B1CBD0E}" type="presParOf" srcId="{E8C9D278-5B68-4DE3-8AF2-9C1FAA230197}" destId="{E8CB1CBF-0541-4F46-BFD8-538009A1FDE0}" srcOrd="1" destOrd="0" presId="urn:microsoft.com/office/officeart/2008/layout/CaptionedPictures"/>
    <dgm:cxn modelId="{E0F14B98-B458-4C4C-830C-E9B40D315136}" type="presParOf" srcId="{E8C9D278-5B68-4DE3-8AF2-9C1FAA230197}" destId="{BB1C0597-C207-486D-ADFB-DF7B9840DD91}" srcOrd="2" destOrd="0" presId="urn:microsoft.com/office/officeart/2008/layout/CaptionedPictures"/>
    <dgm:cxn modelId="{3883213B-B825-4B9B-9A17-9F56E8A1B4A2}" type="presParOf" srcId="{BB1C0597-C207-486D-ADFB-DF7B9840DD91}" destId="{530346D5-B11A-4843-B82F-932C9D30D11B}" srcOrd="0" destOrd="0" presId="urn:microsoft.com/office/officeart/2008/layout/CaptionedPictures"/>
    <dgm:cxn modelId="{1C98FF48-0568-4E15-A09A-E14CDD173E26}" type="presParOf" srcId="{BB1C0597-C207-486D-ADFB-DF7B9840DD91}" destId="{160F531A-ED55-4DE5-8508-5BB782D7BC7D}"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3F6EB-7247-45C7-8613-50F64FF16B1C}">
      <dsp:nvSpPr>
        <dsp:cNvPr id="0" name=""/>
        <dsp:cNvSpPr/>
      </dsp:nvSpPr>
      <dsp:spPr>
        <a:xfrm>
          <a:off x="3745706" y="2501962"/>
          <a:ext cx="3169443" cy="363045"/>
        </a:xfrm>
        <a:custGeom>
          <a:avLst/>
          <a:gdLst/>
          <a:ahLst/>
          <a:cxnLst/>
          <a:rect l="0" t="0" r="0" b="0"/>
          <a:pathLst>
            <a:path>
              <a:moveTo>
                <a:pt x="0" y="0"/>
              </a:moveTo>
              <a:lnTo>
                <a:pt x="0" y="182963"/>
              </a:lnTo>
              <a:lnTo>
                <a:pt x="3169443" y="182963"/>
              </a:lnTo>
              <a:lnTo>
                <a:pt x="3169443" y="3630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9A7DBA-424B-40D9-9D5F-784F0AEA92A2}">
      <dsp:nvSpPr>
        <dsp:cNvPr id="0" name=""/>
        <dsp:cNvSpPr/>
      </dsp:nvSpPr>
      <dsp:spPr>
        <a:xfrm>
          <a:off x="3699986" y="2501962"/>
          <a:ext cx="91440" cy="363045"/>
        </a:xfrm>
        <a:custGeom>
          <a:avLst/>
          <a:gdLst/>
          <a:ahLst/>
          <a:cxnLst/>
          <a:rect l="0" t="0" r="0" b="0"/>
          <a:pathLst>
            <a:path>
              <a:moveTo>
                <a:pt x="45720" y="0"/>
              </a:moveTo>
              <a:lnTo>
                <a:pt x="45720" y="3630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735ED-433E-4096-8774-A9FE2470DD03}">
      <dsp:nvSpPr>
        <dsp:cNvPr id="0" name=""/>
        <dsp:cNvSpPr/>
      </dsp:nvSpPr>
      <dsp:spPr>
        <a:xfrm>
          <a:off x="576262" y="2501962"/>
          <a:ext cx="3169443" cy="363045"/>
        </a:xfrm>
        <a:custGeom>
          <a:avLst/>
          <a:gdLst/>
          <a:ahLst/>
          <a:cxnLst/>
          <a:rect l="0" t="0" r="0" b="0"/>
          <a:pathLst>
            <a:path>
              <a:moveTo>
                <a:pt x="3169443" y="0"/>
              </a:moveTo>
              <a:lnTo>
                <a:pt x="3169443" y="182963"/>
              </a:lnTo>
              <a:lnTo>
                <a:pt x="0" y="182963"/>
              </a:lnTo>
              <a:lnTo>
                <a:pt x="0" y="3630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822870-06D2-4D0D-92D9-37BFC3328093}">
      <dsp:nvSpPr>
        <dsp:cNvPr id="0" name=""/>
        <dsp:cNvSpPr/>
      </dsp:nvSpPr>
      <dsp:spPr>
        <a:xfrm>
          <a:off x="3169443" y="1349437"/>
          <a:ext cx="1152524" cy="1152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2E63E-93F0-4057-9C80-FE3CDA4E04BA}">
      <dsp:nvSpPr>
        <dsp:cNvPr id="0" name=""/>
        <dsp:cNvSpPr/>
      </dsp:nvSpPr>
      <dsp:spPr>
        <a:xfrm>
          <a:off x="4321968" y="1346556"/>
          <a:ext cx="1728787" cy="11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Precession</a:t>
          </a:r>
        </a:p>
        <a:p>
          <a:pPr lvl="0" algn="l" defTabSz="889000">
            <a:lnSpc>
              <a:spcPct val="90000"/>
            </a:lnSpc>
            <a:spcBef>
              <a:spcPct val="0"/>
            </a:spcBef>
            <a:spcAft>
              <a:spcPct val="35000"/>
            </a:spcAft>
          </a:pPr>
          <a:r>
            <a:rPr lang="en-US" sz="2000" kern="1200" dirty="0" smtClean="0"/>
            <a:t>3,600 years of observation</a:t>
          </a:r>
          <a:endParaRPr lang="en-US" sz="2000" kern="1200" dirty="0"/>
        </a:p>
      </dsp:txBody>
      <dsp:txXfrm>
        <a:off x="4321968" y="1346556"/>
        <a:ext cx="1728787" cy="1152524"/>
      </dsp:txXfrm>
    </dsp:sp>
    <dsp:sp modelId="{C31E7720-E95B-405D-A57F-660EB56369B5}">
      <dsp:nvSpPr>
        <dsp:cNvPr id="0" name=""/>
        <dsp:cNvSpPr/>
      </dsp:nvSpPr>
      <dsp:spPr>
        <a:xfrm>
          <a:off x="0" y="2865007"/>
          <a:ext cx="1152524" cy="11525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850687-DFBD-4A3B-8D54-3DA5C56434E4}">
      <dsp:nvSpPr>
        <dsp:cNvPr id="0" name=""/>
        <dsp:cNvSpPr/>
      </dsp:nvSpPr>
      <dsp:spPr>
        <a:xfrm>
          <a:off x="1152524" y="2862126"/>
          <a:ext cx="1728787" cy="11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Proper Motion</a:t>
          </a:r>
          <a:endParaRPr lang="en-US" sz="2000" kern="1200" dirty="0"/>
        </a:p>
      </dsp:txBody>
      <dsp:txXfrm>
        <a:off x="1152524" y="2862126"/>
        <a:ext cx="1728787" cy="1152524"/>
      </dsp:txXfrm>
    </dsp:sp>
    <dsp:sp modelId="{E66C83FE-8EE5-4C7A-A622-20E001747748}">
      <dsp:nvSpPr>
        <dsp:cNvPr id="0" name=""/>
        <dsp:cNvSpPr/>
      </dsp:nvSpPr>
      <dsp:spPr>
        <a:xfrm>
          <a:off x="3169443" y="2865007"/>
          <a:ext cx="1152524" cy="11525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04775-C054-44F1-A72C-E0303F619847}">
      <dsp:nvSpPr>
        <dsp:cNvPr id="0" name=""/>
        <dsp:cNvSpPr/>
      </dsp:nvSpPr>
      <dsp:spPr>
        <a:xfrm>
          <a:off x="4321968" y="2862126"/>
          <a:ext cx="1728787" cy="11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Perihelion </a:t>
          </a:r>
          <a:endParaRPr lang="en-US" sz="2000" kern="1200" dirty="0"/>
        </a:p>
      </dsp:txBody>
      <dsp:txXfrm>
        <a:off x="4321968" y="2862126"/>
        <a:ext cx="1728787" cy="1152524"/>
      </dsp:txXfrm>
    </dsp:sp>
    <dsp:sp modelId="{D95B2490-5876-49F2-86F5-8940CF07617C}">
      <dsp:nvSpPr>
        <dsp:cNvPr id="0" name=""/>
        <dsp:cNvSpPr/>
      </dsp:nvSpPr>
      <dsp:spPr>
        <a:xfrm>
          <a:off x="6338887" y="2865007"/>
          <a:ext cx="1152524" cy="115252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72D8B-C834-4BF9-96ED-276E4BB5469A}">
      <dsp:nvSpPr>
        <dsp:cNvPr id="0" name=""/>
        <dsp:cNvSpPr/>
      </dsp:nvSpPr>
      <dsp:spPr>
        <a:xfrm>
          <a:off x="7491412" y="2862126"/>
          <a:ext cx="1728787" cy="11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Equinoxes</a:t>
          </a:r>
          <a:br>
            <a:rPr lang="en-US" sz="2000" kern="1200" dirty="0" smtClean="0"/>
          </a:br>
          <a:r>
            <a:rPr lang="en-US" sz="2000" kern="1200" dirty="0" smtClean="0"/>
            <a:t>Ptolemy: </a:t>
          </a:r>
          <a:r>
            <a:rPr lang="en-US" sz="2000" kern="1200" dirty="0" smtClean="0">
              <a:latin typeface="Times New Roman"/>
              <a:cs typeface="Times New Roman"/>
            </a:rPr>
            <a:t>¼° precession</a:t>
          </a:r>
          <a:endParaRPr lang="en-US" sz="2000" kern="1200" dirty="0"/>
        </a:p>
      </dsp:txBody>
      <dsp:txXfrm>
        <a:off x="7491412" y="2862126"/>
        <a:ext cx="1728787" cy="1152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AFB6-BD43-43F5-9CE7-A222354330E9}">
      <dsp:nvSpPr>
        <dsp:cNvPr id="0" name=""/>
        <dsp:cNvSpPr/>
      </dsp:nvSpPr>
      <dsp:spPr>
        <a:xfrm>
          <a:off x="354303" y="18289"/>
          <a:ext cx="2004296" cy="23579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7ADFFA-C8FD-42DB-9171-F25BABB782FC}">
      <dsp:nvSpPr>
        <dsp:cNvPr id="0" name=""/>
        <dsp:cNvSpPr/>
      </dsp:nvSpPr>
      <dsp:spPr>
        <a:xfrm>
          <a:off x="454518" y="112609"/>
          <a:ext cx="1803866" cy="153269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69D83-F860-4371-9F4E-A94C5804F1AA}">
      <dsp:nvSpPr>
        <dsp:cNvPr id="0" name=""/>
        <dsp:cNvSpPr/>
      </dsp:nvSpPr>
      <dsp:spPr>
        <a:xfrm>
          <a:off x="454518" y="1645306"/>
          <a:ext cx="1803866" cy="63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Rama</a:t>
          </a:r>
          <a:endParaRPr lang="en-US" sz="2800" kern="1200" dirty="0"/>
        </a:p>
      </dsp:txBody>
      <dsp:txXfrm>
        <a:off x="454518" y="1645306"/>
        <a:ext cx="1803866" cy="636658"/>
      </dsp:txXfrm>
    </dsp:sp>
    <dsp:sp modelId="{F1E7624A-F196-4406-B580-5D9144C3889F}">
      <dsp:nvSpPr>
        <dsp:cNvPr id="0" name=""/>
        <dsp:cNvSpPr/>
      </dsp:nvSpPr>
      <dsp:spPr>
        <a:xfrm>
          <a:off x="2594399" y="18289"/>
          <a:ext cx="2004296" cy="23579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A1624-EAF5-4E77-A578-8D8C2E0964D6}">
      <dsp:nvSpPr>
        <dsp:cNvPr id="0" name=""/>
        <dsp:cNvSpPr/>
      </dsp:nvSpPr>
      <dsp:spPr>
        <a:xfrm>
          <a:off x="2694614" y="112609"/>
          <a:ext cx="1803866" cy="153269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5DE753-FB67-4E7C-B702-4784E6620569}">
      <dsp:nvSpPr>
        <dsp:cNvPr id="0" name=""/>
        <dsp:cNvSpPr/>
      </dsp:nvSpPr>
      <dsp:spPr>
        <a:xfrm>
          <a:off x="2694614" y="1645306"/>
          <a:ext cx="1803866" cy="63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Hanuman</a:t>
          </a:r>
          <a:endParaRPr lang="en-US" sz="2800" kern="1200" dirty="0"/>
        </a:p>
      </dsp:txBody>
      <dsp:txXfrm>
        <a:off x="2694614" y="1645306"/>
        <a:ext cx="1803866" cy="636658"/>
      </dsp:txXfrm>
    </dsp:sp>
    <dsp:sp modelId="{DE2051FB-C8A5-47F7-8AF6-1D84922F32DC}">
      <dsp:nvSpPr>
        <dsp:cNvPr id="0" name=""/>
        <dsp:cNvSpPr/>
      </dsp:nvSpPr>
      <dsp:spPr>
        <a:xfrm>
          <a:off x="1474351" y="2576714"/>
          <a:ext cx="2004296" cy="23579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CB1CBF-0541-4F46-BFD8-538009A1FDE0}">
      <dsp:nvSpPr>
        <dsp:cNvPr id="0" name=""/>
        <dsp:cNvSpPr/>
      </dsp:nvSpPr>
      <dsp:spPr>
        <a:xfrm>
          <a:off x="1574566" y="2671034"/>
          <a:ext cx="1803866" cy="153269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5000" b="-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F531A-ED55-4DE5-8508-5BB782D7BC7D}">
      <dsp:nvSpPr>
        <dsp:cNvPr id="0" name=""/>
        <dsp:cNvSpPr/>
      </dsp:nvSpPr>
      <dsp:spPr>
        <a:xfrm>
          <a:off x="1574566" y="4203731"/>
          <a:ext cx="1803866" cy="63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Jamvant</a:t>
          </a:r>
          <a:endParaRPr lang="en-US" sz="2800" kern="1200" dirty="0"/>
        </a:p>
      </dsp:txBody>
      <dsp:txXfrm>
        <a:off x="1574566" y="4203731"/>
        <a:ext cx="1803866" cy="636658"/>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B543A-04A6-4003-8EAE-8F876FF629E6}" type="datetimeFigureOut">
              <a:rPr lang="en-US" smtClean="0"/>
              <a:pPr/>
              <a:t>9/8/2010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825BE-335A-4400-9935-BF8F1868620F}" type="slidenum">
              <a:rPr lang="en-US" smtClean="0"/>
              <a:pPr/>
              <a:t>‹#›</a:t>
            </a:fld>
            <a:endParaRPr lang="en-US"/>
          </a:p>
        </p:txBody>
      </p:sp>
    </p:spTree>
    <p:extLst>
      <p:ext uri="{BB962C8B-B14F-4D97-AF65-F5344CB8AC3E}">
        <p14:creationId xmlns:p14="http://schemas.microsoft.com/office/powerpoint/2010/main" val="122999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ienceworld.wolfram.com/astronomy/TropicalYear.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content.answcdn.com/main/content/img/McGrawHill/Aviation/f0663-02.gif"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new.dli.ernet.in/rawdataupload/upload/insa/INSA_1/20005b5d_183.pdf" TargetMode="External"/><Relationship Id="rId3" Type="http://schemas.openxmlformats.org/officeDocument/2006/relationships/hyperlink" Target="http://earthobservatory.nasa.gov/Features/Milankovitch/milankovitch_2.php" TargetMode="External"/><Relationship Id="rId7" Type="http://schemas.openxmlformats.org/officeDocument/2006/relationships/hyperlink" Target="http://upload.wikimedia.org/wikipedia/commons/9/90/Sirius_proper_motion.gif"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religionnerd.net/wp-content/uploads/2010/03/vernal-equinox12.jpg" TargetMode="External"/><Relationship Id="rId5" Type="http://schemas.openxmlformats.org/officeDocument/2006/relationships/hyperlink" Target="http://www.daviddarling.info/images/perihelion_advance.jpg" TargetMode="External"/><Relationship Id="rId4" Type="http://schemas.openxmlformats.org/officeDocument/2006/relationships/hyperlink" Target="http://www.imsc.res.in/~rahul/articles/calendar.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hindupedia.com/en/Yug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nskrit.safire.com/pdf/ORIGINS.PDF"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books.google.com/books?id=DM58BhuR2KwC&amp;pg=PA185&amp;lpg=PA185&amp;dq=vernal+equinox+in+the+rig+veda&amp;source=bl&amp;ots=CB1_IrpLtn&amp;sig=F9p-px5NAih4gM2V1rnVTcb-qqw&amp;hl=en&amp;ei=E2d9TL7CBoL58AaJ1pmZCA&amp;sa=X&amp;oi=book_result&amp;ct=result&amp;resnum=8&amp;ved=0CDAQ6AEwBw" TargetMode="External"/><Relationship Id="rId4" Type="http://schemas.openxmlformats.org/officeDocument/2006/relationships/hyperlink" Target="http://www.vedah.com/org/literature/rigVeda/wrrv/date.asp"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1.bp.blogspot.com/_g4zJ-O_EKdQ/Szocr-dp_vI/AAAAAAAAAwg/ZRnjcObNduA/s320/Bhagwan+Rama.jpg"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i46.tinypic.com/eumplc.jpg" TargetMode="External"/><Relationship Id="rId4" Type="http://schemas.openxmlformats.org/officeDocument/2006/relationships/hyperlink" Target="http://srirammandirdwarka.org/yahoo_site_admin/assets/images/lord-hanuman_2.229221900.jp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hindunet.org/hindu_history/ancient/mahabharat/mahab_vartak.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files.myopera.com/Weatherlawyer/albums/643041/Solar%20System.jp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hinduwisdom.info/Advanced_Concepts.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llamericanpatriots.com/photos/mushroom-clou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nskrit.safire.com/pdf/ORIGIN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nskrit.safire.com/pdf/ORIGIN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ncientindians.net/technology/astronomical-instruments-gola-bandha-gola-yantr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indupedia.com/en/Origi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tephen-knapp.com/recent_research_on_the_sarasvati_river.ht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eshiusa.org/Articles/Saraswati%20in%20Hindu%20Civilizational%20History%20and%20Culture.pdf" TargetMode="External"/><Relationship Id="rId5" Type="http://schemas.openxmlformats.org/officeDocument/2006/relationships/hyperlink" Target="http://sanskrit.safire.com/pdf/ORIGINS.PDF" TargetMode="External"/><Relationship Id="rId4" Type="http://schemas.openxmlformats.org/officeDocument/2006/relationships/hyperlink" Target="http://www.gisdevelopment.net/application/archaeology/site/archs0001.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eference.indianetzone.com/1/town_planning.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imesofindia.indiatimes.com/cms.dll/html/uncomp/articleshow?msid=78264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a:t>
            </a:fld>
            <a:endParaRPr lang="en-US"/>
          </a:p>
        </p:txBody>
      </p:sp>
    </p:spTree>
    <p:extLst>
      <p:ext uri="{BB962C8B-B14F-4D97-AF65-F5344CB8AC3E}">
        <p14:creationId xmlns:p14="http://schemas.microsoft.com/office/powerpoint/2010/main" val="213510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any evidence</a:t>
            </a:r>
            <a:r>
              <a:rPr lang="en-US" baseline="0" dirty="0" smtClean="0"/>
              <a:t> of telescopes until much later (</a:t>
            </a:r>
            <a:r>
              <a:rPr lang="en-US" baseline="0" dirty="0" err="1" smtClean="0"/>
              <a:t>jantar</a:t>
            </a:r>
            <a:r>
              <a:rPr lang="en-US" baseline="0" dirty="0" smtClean="0"/>
              <a:t> </a:t>
            </a:r>
            <a:r>
              <a:rPr lang="en-US" baseline="0" dirty="0" err="1" smtClean="0"/>
              <a:t>mantar</a:t>
            </a:r>
            <a:r>
              <a:rPr lang="en-US" baseline="0" dirty="0" smtClean="0"/>
              <a:t>, </a:t>
            </a:r>
            <a:r>
              <a:rPr lang="en-US" baseline="0" dirty="0" err="1" smtClean="0"/>
              <a:t>etc</a:t>
            </a:r>
            <a:r>
              <a:rPr lang="en-US" baseline="0" dirty="0" smtClean="0"/>
              <a:t>)</a:t>
            </a:r>
          </a:p>
          <a:p>
            <a:r>
              <a:rPr lang="en-US" baseline="0" dirty="0" smtClean="0"/>
              <a:t>Assume Rishi’s didn’t get any insight through </a:t>
            </a:r>
            <a:r>
              <a:rPr lang="en-US" baseline="0" dirty="0" err="1" smtClean="0"/>
              <a:t>samadhi</a:t>
            </a:r>
            <a:r>
              <a:rPr lang="en-US" baseline="0" dirty="0" smtClean="0"/>
              <a:t>, </a:t>
            </a:r>
            <a:r>
              <a:rPr lang="en-US" baseline="0" dirty="0" err="1" smtClean="0"/>
              <a:t>etc</a:t>
            </a:r>
            <a:r>
              <a:rPr lang="en-US" baseline="0" dirty="0" smtClean="0"/>
              <a:t> for the moment</a:t>
            </a:r>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16</a:t>
            </a:fld>
            <a:endParaRPr lang="en-US"/>
          </a:p>
        </p:txBody>
      </p:sp>
    </p:spTree>
    <p:extLst>
      <p:ext uri="{BB962C8B-B14F-4D97-AF65-F5344CB8AC3E}">
        <p14:creationId xmlns:p14="http://schemas.microsoft.com/office/powerpoint/2010/main" val="394381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tropical period of the Sun changes over time…</a:t>
            </a:r>
            <a:r>
              <a:rPr lang="en-US" dirty="0" err="1" smtClean="0"/>
              <a:t>ie</a:t>
            </a:r>
            <a:r>
              <a:rPr lang="en-US" dirty="0" smtClean="0"/>
              <a:t> the Surya </a:t>
            </a:r>
            <a:r>
              <a:rPr lang="en-US" dirty="0" err="1" smtClean="0"/>
              <a:t>Siddhantha</a:t>
            </a:r>
            <a:r>
              <a:rPr lang="en-US" dirty="0" smtClean="0"/>
              <a:t> could have been 100% accurate at the time it was written.  We have not calculated</a:t>
            </a:r>
            <a:r>
              <a:rPr lang="en-US" baseline="0" dirty="0" smtClean="0"/>
              <a:t> the period of the tropical year in the ancient past</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hlinkClick r:id="rId3"/>
              </a:rPr>
              <a:t>http://scienceworld.wolfram.com/astronomy/TropicalYear.html</a:t>
            </a:r>
            <a:endParaRPr lang="en-US" dirty="0" smtClean="0"/>
          </a:p>
          <a:p>
            <a:r>
              <a:rPr lang="en-US" dirty="0" smtClean="0"/>
              <a:t>Image source: </a:t>
            </a:r>
            <a:r>
              <a:rPr lang="en-US" dirty="0" smtClean="0">
                <a:hlinkClick r:id="rId4"/>
              </a:rPr>
              <a:t>http://content.answcdn.com/main/content/img/McGrawHill/Aviation/f0663-02.gif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F1825BE-335A-4400-9935-BF8F1868620F}" type="slidenum">
              <a:rPr lang="en-US" smtClean="0"/>
              <a:pPr/>
              <a:t>17</a:t>
            </a:fld>
            <a:endParaRPr lang="en-US"/>
          </a:p>
        </p:txBody>
      </p:sp>
    </p:spTree>
    <p:extLst>
      <p:ext uri="{BB962C8B-B14F-4D97-AF65-F5344CB8AC3E}">
        <p14:creationId xmlns:p14="http://schemas.microsoft.com/office/powerpoint/2010/main" val="384848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Image source: http://earthobservatory.nasa.gov/Features/Milankovitch/milankovitch_2.php</a:t>
            </a:r>
            <a:endParaRPr lang="en-US" dirty="0" smtClean="0"/>
          </a:p>
          <a:p>
            <a:r>
              <a:rPr lang="en-US" dirty="0" smtClean="0"/>
              <a:t>Image source:</a:t>
            </a:r>
            <a:r>
              <a:rPr lang="en-US" baseline="0" dirty="0" smtClean="0"/>
              <a:t> </a:t>
            </a:r>
            <a:r>
              <a:rPr lang="en-US" dirty="0" smtClean="0">
                <a:hlinkClick r:id="rId4"/>
              </a:rPr>
              <a:t>http://www.imsc.res.in/~rahul/articles/calendar.html</a:t>
            </a:r>
            <a:endParaRPr lang="en-US" dirty="0" smtClean="0"/>
          </a:p>
          <a:p>
            <a:r>
              <a:rPr lang="en-US" dirty="0" smtClean="0">
                <a:hlinkClick r:id="rId5"/>
              </a:rPr>
              <a:t>http://www.daviddarling.info/images/perihelion_advance.jpg</a:t>
            </a:r>
            <a:endParaRPr lang="en-US" dirty="0" smtClean="0"/>
          </a:p>
          <a:p>
            <a:r>
              <a:rPr lang="en-US" dirty="0" smtClean="0">
                <a:hlinkClick r:id="rId6"/>
              </a:rPr>
              <a:t>http://religionnerd.net/wp-content/uploads/2010/03/vernal-equinox12.jpg</a:t>
            </a:r>
            <a:endParaRPr lang="en-US" dirty="0" smtClean="0"/>
          </a:p>
          <a:p>
            <a:r>
              <a:rPr lang="en-US" dirty="0" smtClean="0">
                <a:hlinkClick r:id="rId7"/>
              </a:rPr>
              <a:t>http://upload.wikimedia.org/wikipedia/commons/9/90/Sirius_proper_motion.gif</a:t>
            </a:r>
            <a:endParaRPr lang="en-US" dirty="0" smtClean="0"/>
          </a:p>
          <a:p>
            <a:r>
              <a:rPr lang="en-US" dirty="0" smtClean="0"/>
              <a:t>http://www.hindupedia.com/en/Astronomy</a:t>
            </a:r>
          </a:p>
          <a:p>
            <a:r>
              <a:rPr lang="en-US" dirty="0" smtClean="0">
                <a:hlinkClick r:id="rId8"/>
              </a:rPr>
              <a:t>http://www.new.dli.ernet.in/rawdataupload/upload/insa/INSA_1/20005b5d_183.pdf</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18</a:t>
            </a:fld>
            <a:endParaRPr lang="en-US"/>
          </a:p>
        </p:txBody>
      </p:sp>
    </p:spTree>
    <p:extLst>
      <p:ext uri="{BB962C8B-B14F-4D97-AF65-F5344CB8AC3E}">
        <p14:creationId xmlns:p14="http://schemas.microsoft.com/office/powerpoint/2010/main" val="163638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Precession changes over time……so Surya </a:t>
            </a:r>
            <a:r>
              <a:rPr lang="en-US" dirty="0" err="1" smtClean="0"/>
              <a:t>Siddhantha</a:t>
            </a:r>
            <a:r>
              <a:rPr lang="en-US" dirty="0" smtClean="0"/>
              <a:t> could have been</a:t>
            </a:r>
            <a:r>
              <a:rPr lang="en-US" baseline="0" dirty="0" smtClean="0"/>
              <a:t> more accurate at the time it was written…</a:t>
            </a:r>
            <a:endParaRPr lang="en-US" dirty="0" smtClean="0"/>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19</a:t>
            </a:fld>
            <a:endParaRPr lang="en-US"/>
          </a:p>
        </p:txBody>
      </p:sp>
    </p:spTree>
    <p:extLst>
      <p:ext uri="{BB962C8B-B14F-4D97-AF65-F5344CB8AC3E}">
        <p14:creationId xmlns:p14="http://schemas.microsoft.com/office/powerpoint/2010/main" val="3092394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Surya </a:t>
            </a:r>
            <a:r>
              <a:rPr lang="en-US" dirty="0" err="1" smtClean="0"/>
              <a:t>Siddhanta</a:t>
            </a:r>
            <a:r>
              <a:rPr lang="en-US" dirty="0" smtClean="0"/>
              <a:t> (in the 23rd verse of the 1st chapter) dates itself as having been given by Lord Surya at the end of </a:t>
            </a:r>
            <a:r>
              <a:rPr lang="en-US" dirty="0" err="1" smtClean="0"/>
              <a:t>krita</a:t>
            </a:r>
            <a:r>
              <a:rPr lang="en-US" dirty="0" smtClean="0"/>
              <a:t> </a:t>
            </a:r>
            <a:r>
              <a:rPr lang="en-US" dirty="0" smtClean="0">
                <a:hlinkClick r:id="rId3" tooltip="Yuga"/>
              </a:rPr>
              <a:t>yuga</a:t>
            </a:r>
            <a:r>
              <a:rPr lang="en-US" dirty="0" smtClean="0"/>
              <a:t>. The preceding verse says that </a:t>
            </a:r>
            <a:r>
              <a:rPr lang="en-US" dirty="0" err="1" smtClean="0"/>
              <a:t>Suryasiddhanta</a:t>
            </a:r>
            <a:r>
              <a:rPr lang="en-US" dirty="0" smtClean="0"/>
              <a:t> was given to sages in previous </a:t>
            </a:r>
            <a:r>
              <a:rPr lang="en-US" dirty="0" err="1" smtClean="0"/>
              <a:t>yugas</a:t>
            </a:r>
            <a:r>
              <a:rPr lang="en-US" dirty="0" smtClean="0"/>
              <a:t> too, </a:t>
            </a:r>
            <a:r>
              <a:rPr lang="en-US" dirty="0" err="1" smtClean="0"/>
              <a:t>ie</a:t>
            </a:r>
            <a:r>
              <a:rPr lang="en-US" dirty="0" smtClean="0"/>
              <a:t> in previous </a:t>
            </a:r>
            <a:r>
              <a:rPr lang="en-US" dirty="0" err="1" smtClean="0"/>
              <a:t>krita</a:t>
            </a:r>
            <a:r>
              <a:rPr lang="en-US" dirty="0" smtClean="0"/>
              <a:t> </a:t>
            </a:r>
            <a:r>
              <a:rPr lang="en-US" dirty="0" err="1" smtClean="0"/>
              <a:t>yugas</a:t>
            </a:r>
            <a:r>
              <a:rPr lang="en-US" dirty="0" smtClean="0"/>
              <a:t>. </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http://sanskrit.safire.com/pdf/ORIGINS.PDF</a:t>
            </a:r>
            <a:endParaRPr lang="en-US" dirty="0" smtClean="0"/>
          </a:p>
          <a:p>
            <a:r>
              <a:rPr lang="en-US" dirty="0" smtClean="0">
                <a:hlinkClick r:id="rId4"/>
              </a:rPr>
              <a:t>http://www.vedah.com/org/literature/rigVeda/wrrv/date.asp</a:t>
            </a:r>
            <a:endParaRPr lang="en-US" dirty="0" smtClean="0"/>
          </a:p>
          <a:p>
            <a:r>
              <a:rPr lang="en-US" dirty="0" smtClean="0">
                <a:hlinkClick r:id="rId5"/>
              </a:rPr>
              <a:t>http://books.google.com/books?id=DM58BhuR2KwC&amp;pg=PA185&amp;lpg=PA185&amp;dq=vernal+equinox+in+the+rig+veda&amp;source=bl&amp;ots=CB1_IrpLtn&amp;sig=F9p-px5NAih4gM2V1rnVTcb-qqw&amp;hl=en&amp;ei=E2d9TL7CBoL58AaJ1pmZCA&amp;sa=X&amp;oi=book_result&amp;ct=result&amp;resnum=8&amp;ved=0CDAQ6AEwBw#v=onepage&amp;q=vernal%20equinox%20in%20the%20rig%20veda&amp;f=false</a:t>
            </a:r>
            <a:endParaRPr lang="en-US" dirty="0" smtClean="0"/>
          </a:p>
          <a:p>
            <a:pPr rtl="0"/>
            <a:r>
              <a:rPr lang="en-US" sz="1200" b="1" i="0" kern="1200" dirty="0" smtClean="0">
                <a:solidFill>
                  <a:schemeClr val="tx1"/>
                </a:solidFill>
                <a:effectLst/>
                <a:latin typeface="+mn-lt"/>
                <a:ea typeface="+mn-ea"/>
                <a:cs typeface="+mn-cs"/>
              </a:rPr>
              <a:t>Gods, Sages and Kings: Vedic Secrets of Ancient Civilization </a:t>
            </a:r>
            <a:r>
              <a:rPr lang="en-US" sz="1200" b="0" i="0" kern="1200" dirty="0" smtClean="0">
                <a:solidFill>
                  <a:schemeClr val="tx1"/>
                </a:solidFill>
                <a:effectLst/>
                <a:latin typeface="+mn-lt"/>
                <a:ea typeface="+mn-ea"/>
                <a:cs typeface="+mn-cs"/>
              </a:rPr>
              <a:t> By David </a:t>
            </a:r>
            <a:r>
              <a:rPr lang="en-US" sz="1200" b="0" i="0" kern="1200" dirty="0" err="1" smtClean="0">
                <a:solidFill>
                  <a:schemeClr val="tx1"/>
                </a:solidFill>
                <a:effectLst/>
                <a:latin typeface="+mn-lt"/>
                <a:ea typeface="+mn-ea"/>
                <a:cs typeface="+mn-cs"/>
              </a:rPr>
              <a:t>Frawley</a:t>
            </a:r>
            <a:endParaRPr lang="en-US" sz="1200" b="0" i="0" kern="1200" dirty="0" smtClean="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21</a:t>
            </a:fld>
            <a:endParaRPr lang="en-US"/>
          </a:p>
        </p:txBody>
      </p:sp>
    </p:spTree>
    <p:extLst>
      <p:ext uri="{BB962C8B-B14F-4D97-AF65-F5344CB8AC3E}">
        <p14:creationId xmlns:p14="http://schemas.microsoft.com/office/powerpoint/2010/main" val="1857947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Dvapara</a:t>
            </a:r>
            <a:r>
              <a:rPr lang="en-US" sz="1200" b="0" i="0" kern="1200" dirty="0" smtClean="0">
                <a:solidFill>
                  <a:schemeClr val="tx1"/>
                </a:solidFill>
                <a:effectLst/>
                <a:latin typeface="+mn-lt"/>
                <a:ea typeface="+mn-ea"/>
                <a:cs typeface="+mn-cs"/>
              </a:rPr>
              <a:t>-Yuga: 864,000 (http://www.hindupedia.com/en/Astronomy)</a:t>
            </a:r>
          </a:p>
          <a:p>
            <a:r>
              <a:rPr lang="en-US" sz="1200" b="0" i="0" kern="1200" dirty="0" smtClean="0">
                <a:solidFill>
                  <a:schemeClr val="tx1"/>
                </a:solidFill>
                <a:effectLst/>
                <a:latin typeface="+mn-lt"/>
                <a:ea typeface="+mn-ea"/>
                <a:cs typeface="+mn-cs"/>
              </a:rPr>
              <a:t>Thus </a:t>
            </a:r>
            <a:r>
              <a:rPr lang="en-US" sz="1200" b="0" i="0" kern="1200" dirty="0" err="1" smtClean="0">
                <a:solidFill>
                  <a:schemeClr val="tx1"/>
                </a:solidFill>
                <a:effectLst/>
                <a:latin typeface="+mn-lt"/>
                <a:ea typeface="+mn-ea"/>
                <a:cs typeface="+mn-cs"/>
              </a:rPr>
              <a:t>Treta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yuga</a:t>
            </a:r>
            <a:r>
              <a:rPr lang="en-US" sz="1200" b="0" i="0" kern="1200" dirty="0" smtClean="0">
                <a:solidFill>
                  <a:schemeClr val="tx1"/>
                </a:solidFill>
                <a:effectLst/>
                <a:latin typeface="+mn-lt"/>
                <a:ea typeface="+mn-ea"/>
                <a:cs typeface="+mn-cs"/>
              </a:rPr>
              <a:t> ended roughly</a:t>
            </a:r>
            <a:r>
              <a:rPr lang="en-US" sz="1200" b="0" i="0" kern="1200" baseline="0" dirty="0" smtClean="0">
                <a:solidFill>
                  <a:schemeClr val="tx1"/>
                </a:solidFill>
                <a:effectLst/>
                <a:latin typeface="+mn-lt"/>
                <a:ea typeface="+mn-ea"/>
                <a:cs typeface="+mn-cs"/>
              </a:rPr>
              <a:t> .8M years ago (Kali began ~3000 BC) and lasted </a:t>
            </a:r>
            <a:r>
              <a:rPr lang="en-US" sz="1200" b="0" i="0" kern="1200" dirty="0" smtClean="0">
                <a:solidFill>
                  <a:schemeClr val="tx1"/>
                </a:solidFill>
                <a:effectLst/>
                <a:latin typeface="+mn-lt"/>
                <a:ea typeface="+mn-ea"/>
                <a:cs typeface="+mn-cs"/>
              </a:rPr>
              <a:t>1,296,000 </a:t>
            </a:r>
            <a:r>
              <a:rPr lang="en-US" sz="1200" b="0" i="0" kern="1200" dirty="0" smtClean="0">
                <a:solidFill>
                  <a:schemeClr val="tx1"/>
                </a:solidFill>
                <a:effectLst/>
                <a:latin typeface="+mn-lt"/>
                <a:ea typeface="+mn-ea"/>
                <a:cs typeface="+mn-cs"/>
              </a:rPr>
              <a:t>years.  If we look</a:t>
            </a:r>
            <a:r>
              <a:rPr lang="en-US" sz="1200" b="0" i="0" kern="1200" baseline="0" dirty="0" smtClean="0">
                <a:solidFill>
                  <a:schemeClr val="tx1"/>
                </a:solidFill>
                <a:effectLst/>
                <a:latin typeface="+mn-lt"/>
                <a:ea typeface="+mn-ea"/>
                <a:cs typeface="+mn-cs"/>
              </a:rPr>
              <a:t> at </a:t>
            </a:r>
            <a:r>
              <a:rPr lang="en-US" sz="1200" b="0" i="0" kern="1200" baseline="0" dirty="0" err="1" smtClean="0">
                <a:solidFill>
                  <a:schemeClr val="tx1"/>
                </a:solidFill>
                <a:effectLst/>
                <a:latin typeface="+mn-lt"/>
                <a:ea typeface="+mn-ea"/>
                <a:cs typeface="+mn-cs"/>
              </a:rPr>
              <a:t>treta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yuga</a:t>
            </a:r>
            <a:r>
              <a:rPr lang="en-US" sz="1200" b="0" i="0" kern="1200" baseline="0" dirty="0" smtClean="0">
                <a:solidFill>
                  <a:schemeClr val="tx1"/>
                </a:solidFill>
                <a:effectLst/>
                <a:latin typeface="+mn-lt"/>
                <a:ea typeface="+mn-ea"/>
                <a:cs typeface="+mn-cs"/>
              </a:rPr>
              <a:t> properly (which is when the </a:t>
            </a:r>
            <a:r>
              <a:rPr lang="en-US" sz="1200" b="0" i="0" kern="1200" baseline="0" dirty="0" err="1" smtClean="0">
                <a:solidFill>
                  <a:schemeClr val="tx1"/>
                </a:solidFill>
                <a:effectLst/>
                <a:latin typeface="+mn-lt"/>
                <a:ea typeface="+mn-ea"/>
                <a:cs typeface="+mn-cs"/>
              </a:rPr>
              <a:t>ramayana</a:t>
            </a:r>
            <a:r>
              <a:rPr lang="en-US" sz="1200" b="0" i="0" kern="1200" baseline="0" dirty="0" smtClean="0">
                <a:solidFill>
                  <a:schemeClr val="tx1"/>
                </a:solidFill>
                <a:effectLst/>
                <a:latin typeface="+mn-lt"/>
                <a:ea typeface="+mn-ea"/>
                <a:cs typeface="+mn-cs"/>
              </a:rPr>
              <a:t> took place), than that is roughly 1M years ago.</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hlinkClick r:id="rId3"/>
            </a:endParaRPr>
          </a:p>
          <a:p>
            <a:r>
              <a:rPr lang="en-US" dirty="0" smtClean="0">
                <a:hlinkClick r:id="rId3"/>
              </a:rPr>
              <a:t>Rama picture: http://1.bp.blogspot.com/_g4zJ-O_EKdQ/Szocr-dp_vI/AAAAAAAAAwg/ZRnjcObNduA/s320/Bhagwan+Rama.jpg</a:t>
            </a:r>
            <a:endParaRPr lang="en-US" dirty="0" smtClean="0"/>
          </a:p>
          <a:p>
            <a:r>
              <a:rPr lang="en-US" dirty="0" smtClean="0"/>
              <a:t>Hanuman </a:t>
            </a:r>
            <a:r>
              <a:rPr lang="en-US" dirty="0" err="1" smtClean="0"/>
              <a:t>picture:</a:t>
            </a:r>
            <a:r>
              <a:rPr lang="en-US" dirty="0" err="1" smtClean="0">
                <a:hlinkClick r:id="rId4"/>
              </a:rPr>
              <a:t>http</a:t>
            </a:r>
            <a:r>
              <a:rPr lang="en-US" dirty="0" smtClean="0">
                <a:hlinkClick r:id="rId4"/>
              </a:rPr>
              <a:t>://srirammandirdwarka.org/</a:t>
            </a:r>
            <a:r>
              <a:rPr lang="en-US" dirty="0" err="1" smtClean="0">
                <a:hlinkClick r:id="rId4"/>
              </a:rPr>
              <a:t>yahoo_site_admin</a:t>
            </a:r>
            <a:r>
              <a:rPr lang="en-US" dirty="0" smtClean="0">
                <a:hlinkClick r:id="rId4"/>
              </a:rPr>
              <a:t>/assets/images/lord-hanuman_2.229221900.jpg</a:t>
            </a:r>
            <a:endParaRPr lang="en-US" dirty="0" smtClean="0"/>
          </a:p>
          <a:p>
            <a:r>
              <a:rPr lang="en-US" dirty="0" err="1" smtClean="0"/>
              <a:t>Jamvant</a:t>
            </a:r>
            <a:r>
              <a:rPr lang="en-US" dirty="0" smtClean="0"/>
              <a:t> picture:</a:t>
            </a:r>
            <a:r>
              <a:rPr lang="en-US" baseline="0" dirty="0" smtClean="0"/>
              <a:t> </a:t>
            </a:r>
            <a:r>
              <a:rPr lang="en-US" dirty="0" smtClean="0">
                <a:hlinkClick r:id="rId5"/>
              </a:rPr>
              <a:t>http://i46.tinypic.com/eumplc.jpg</a:t>
            </a:r>
            <a:endParaRPr lang="en-US" dirty="0" smtClean="0"/>
          </a:p>
          <a:p>
            <a:r>
              <a:rPr lang="en-US" dirty="0" smtClean="0"/>
              <a:t/>
            </a:r>
            <a:br>
              <a:rPr lang="en-US" dirty="0" smtClean="0"/>
            </a:br>
            <a:r>
              <a:rPr lang="en-US" dirty="0" err="1" smtClean="0"/>
              <a:t>Valmiki</a:t>
            </a:r>
            <a:r>
              <a:rPr lang="en-US" dirty="0" smtClean="0"/>
              <a:t> referred to in the </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Taittiriya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Brahmana</a:t>
            </a:r>
            <a:r>
              <a:rPr lang="en-US" sz="1200" b="0" i="0" kern="1200" dirty="0" smtClean="0">
                <a:solidFill>
                  <a:schemeClr val="tx1"/>
                </a:solidFill>
                <a:effectLst/>
                <a:latin typeface="+mn-lt"/>
                <a:ea typeface="+mn-ea"/>
                <a:cs typeface="+mn-cs"/>
              </a:rPr>
              <a:t> in the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Yajurveda</a:t>
            </a:r>
            <a:endParaRPr lang="en-US" dirty="0" smtClean="0"/>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23</a:t>
            </a:fld>
            <a:endParaRPr lang="en-US"/>
          </a:p>
        </p:txBody>
      </p:sp>
    </p:spTree>
    <p:extLst>
      <p:ext uri="{BB962C8B-B14F-4D97-AF65-F5344CB8AC3E}">
        <p14:creationId xmlns:p14="http://schemas.microsoft.com/office/powerpoint/2010/main" val="4051547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speculate for a moment…</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24</a:t>
            </a:fld>
            <a:endParaRPr lang="en-US"/>
          </a:p>
        </p:txBody>
      </p:sp>
    </p:spTree>
    <p:extLst>
      <p:ext uri="{BB962C8B-B14F-4D97-AF65-F5344CB8AC3E}">
        <p14:creationId xmlns:p14="http://schemas.microsoft.com/office/powerpoint/2010/main" val="4089143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t>
            </a:r>
            <a:r>
              <a:rPr lang="en-US" dirty="0" smtClean="0">
                <a:hlinkClick r:id="rId3"/>
              </a:rPr>
              <a:t>www.hindunet.org/hindu_history/ancient/mahabharat/mahab_vartak.html</a:t>
            </a:r>
            <a:endParaRPr lang="en-US" dirty="0" smtClean="0"/>
          </a:p>
          <a:p>
            <a:r>
              <a:rPr lang="en-US" dirty="0" smtClean="0"/>
              <a:t>Bet </a:t>
            </a:r>
            <a:r>
              <a:rPr lang="en-US" dirty="0" err="1" smtClean="0"/>
              <a:t>Dwarka</a:t>
            </a:r>
            <a:r>
              <a:rPr lang="en-US" dirty="0" smtClean="0"/>
              <a:t> is one of 6/7</a:t>
            </a:r>
            <a:r>
              <a:rPr lang="en-US" baseline="0" dirty="0" smtClean="0"/>
              <a:t> </a:t>
            </a:r>
            <a:r>
              <a:rPr lang="en-US" baseline="0" dirty="0" err="1" smtClean="0"/>
              <a:t>Dwarka’s</a:t>
            </a:r>
            <a:r>
              <a:rPr lang="en-US" baseline="0" dirty="0" smtClean="0"/>
              <a:t> that got flooded.  We have yet to discover the others…so don’t know if that is Lord Krishna’s city or not.  </a:t>
            </a:r>
          </a:p>
          <a:p>
            <a:r>
              <a:rPr lang="en-US" baseline="0" dirty="0" smtClean="0"/>
              <a:t>Dating is based on astronomical </a:t>
            </a:r>
            <a:r>
              <a:rPr lang="en-US" baseline="0" dirty="0" err="1" smtClean="0"/>
              <a:t>occurances</a:t>
            </a:r>
            <a:r>
              <a:rPr lang="en-US" baseline="0" dirty="0" smtClean="0"/>
              <a:t> that happened within the defined date range of 5500 BC and 1100BC…no one has thought to look at older </a:t>
            </a:r>
            <a:r>
              <a:rPr lang="en-US" baseline="0" dirty="0" err="1" smtClean="0"/>
              <a:t>occurances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25</a:t>
            </a:fld>
            <a:endParaRPr lang="en-US"/>
          </a:p>
        </p:txBody>
      </p:sp>
    </p:spTree>
    <p:extLst>
      <p:ext uri="{BB962C8B-B14F-4D97-AF65-F5344CB8AC3E}">
        <p14:creationId xmlns:p14="http://schemas.microsoft.com/office/powerpoint/2010/main" val="144674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 Veda 6.58.3: </a:t>
            </a:r>
            <a:r>
              <a:rPr lang="en-US" dirty="0" err="1" smtClean="0"/>
              <a:t>Jalayan</a:t>
            </a:r>
            <a:endParaRPr lang="en-US" dirty="0" smtClean="0"/>
          </a:p>
          <a:p>
            <a:r>
              <a:rPr lang="en-US" dirty="0" smtClean="0"/>
              <a:t>Rig Veda 9.14.1:</a:t>
            </a:r>
            <a:r>
              <a:rPr lang="en-US" baseline="0" dirty="0" smtClean="0"/>
              <a:t> </a:t>
            </a:r>
            <a:r>
              <a:rPr lang="en-US" dirty="0" err="1" smtClean="0"/>
              <a:t>Kaara-Kaara</a:t>
            </a:r>
            <a:r>
              <a:rPr lang="en-US" dirty="0" smtClean="0"/>
              <a:t>…</a:t>
            </a:r>
          </a:p>
          <a:p>
            <a:r>
              <a:rPr lang="en-US" dirty="0" smtClean="0"/>
              <a:t>Rig Veda 3.14.1: </a:t>
            </a:r>
            <a:r>
              <a:rPr lang="en-US" dirty="0" err="1" smtClean="0"/>
              <a:t>Tritala</a:t>
            </a:r>
            <a:r>
              <a:rPr lang="en-US" dirty="0" smtClean="0"/>
              <a:t>…</a:t>
            </a:r>
          </a:p>
          <a:p>
            <a:r>
              <a:rPr lang="en-US" dirty="0" smtClean="0"/>
              <a:t>Rig Veda 4.36.1: </a:t>
            </a:r>
            <a:r>
              <a:rPr lang="en-US" dirty="0" err="1" smtClean="0"/>
              <a:t>Trichakra</a:t>
            </a:r>
            <a:r>
              <a:rPr lang="en-US" dirty="0" smtClean="0"/>
              <a:t> </a:t>
            </a:r>
            <a:r>
              <a:rPr lang="en-US" dirty="0" err="1" smtClean="0"/>
              <a:t>Ratha</a:t>
            </a:r>
            <a:endParaRPr lang="en-US" dirty="0" smtClean="0"/>
          </a:p>
          <a:p>
            <a:r>
              <a:rPr lang="en-US" dirty="0" smtClean="0"/>
              <a:t>Rig Veda 5.41.6:</a:t>
            </a:r>
            <a:r>
              <a:rPr lang="en-US" baseline="0" dirty="0" smtClean="0"/>
              <a:t> </a:t>
            </a:r>
            <a:r>
              <a:rPr lang="en-US" baseline="0" dirty="0" err="1" smtClean="0"/>
              <a:t>Vaayu</a:t>
            </a:r>
            <a:r>
              <a:rPr lang="en-US" baseline="0" dirty="0" smtClean="0"/>
              <a:t> </a:t>
            </a:r>
            <a:r>
              <a:rPr lang="en-US" baseline="0" dirty="0" err="1" smtClean="0"/>
              <a:t>Ratha</a:t>
            </a:r>
            <a:endParaRPr lang="en-US" baseline="0" dirty="0" smtClean="0"/>
          </a:p>
          <a:p>
            <a:r>
              <a:rPr lang="en-US" baseline="0" dirty="0" smtClean="0"/>
              <a:t>Rig Veda 3.14.1: </a:t>
            </a:r>
            <a:r>
              <a:rPr lang="en-US" baseline="0" dirty="0" err="1" smtClean="0"/>
              <a:t>Vidyut</a:t>
            </a:r>
            <a:r>
              <a:rPr lang="en-US" baseline="0" dirty="0" smtClean="0"/>
              <a:t> </a:t>
            </a:r>
            <a:r>
              <a:rPr lang="en-US" baseline="0" dirty="0" err="1" smtClean="0"/>
              <a:t>Ratha</a:t>
            </a:r>
            <a:endParaRPr lang="en-US" baseline="0" dirty="0" smtClean="0"/>
          </a:p>
          <a:p>
            <a:r>
              <a:rPr lang="en-US" dirty="0" err="1" smtClean="0"/>
              <a:t>Aitareya</a:t>
            </a:r>
            <a:r>
              <a:rPr lang="en-US" dirty="0" smtClean="0"/>
              <a:t> </a:t>
            </a:r>
            <a:r>
              <a:rPr lang="en-US" dirty="0" err="1" smtClean="0"/>
              <a:t>brahmana</a:t>
            </a:r>
            <a:r>
              <a:rPr lang="en-US" dirty="0" smtClean="0"/>
              <a:t> 3.44 (Rig Veda):</a:t>
            </a:r>
            <a:r>
              <a:rPr lang="en-US" baseline="0" dirty="0" smtClean="0"/>
              <a:t> Sun rise/</a:t>
            </a:r>
            <a:r>
              <a:rPr lang="en-US" baseline="0" dirty="0" err="1" smtClean="0"/>
              <a:t>etc</a:t>
            </a:r>
            <a:endParaRPr lang="en-US" baseline="0" dirty="0" smtClean="0"/>
          </a:p>
          <a:p>
            <a:endParaRPr lang="en-US" baseline="0" dirty="0" smtClean="0"/>
          </a:p>
          <a:p>
            <a:endParaRPr lang="en-US" baseline="0" dirty="0" smtClean="0"/>
          </a:p>
          <a:p>
            <a:r>
              <a:rPr lang="en-US" baseline="0" dirty="0" smtClean="0"/>
              <a:t>Image: </a:t>
            </a:r>
            <a:r>
              <a:rPr lang="en-US" dirty="0" smtClean="0">
                <a:hlinkClick r:id="rId3"/>
              </a:rPr>
              <a:t>http://files.myopera.com/Weatherlawyer/albums/643041/Solar%20System.jpg</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27</a:t>
            </a:fld>
            <a:endParaRPr lang="en-US"/>
          </a:p>
        </p:txBody>
      </p:sp>
    </p:spTree>
    <p:extLst>
      <p:ext uri="{BB962C8B-B14F-4D97-AF65-F5344CB8AC3E}">
        <p14:creationId xmlns:p14="http://schemas.microsoft.com/office/powerpoint/2010/main" val="69118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 check to baseline the </a:t>
            </a:r>
            <a:r>
              <a:rPr lang="en-US" dirty="0" err="1" smtClean="0"/>
              <a:t>audiance</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a:t>
            </a:fld>
            <a:endParaRPr lang="en-US"/>
          </a:p>
        </p:txBody>
      </p:sp>
    </p:spTree>
    <p:extLst>
      <p:ext uri="{BB962C8B-B14F-4D97-AF65-F5344CB8AC3E}">
        <p14:creationId xmlns:p14="http://schemas.microsoft.com/office/powerpoint/2010/main" val="364548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http://hinduwisdom.info/Advanced_Concepts.htm</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28</a:t>
            </a:fld>
            <a:endParaRPr lang="en-US"/>
          </a:p>
        </p:txBody>
      </p:sp>
    </p:spTree>
    <p:extLst>
      <p:ext uri="{BB962C8B-B14F-4D97-AF65-F5344CB8AC3E}">
        <p14:creationId xmlns:p14="http://schemas.microsoft.com/office/powerpoint/2010/main" val="3101527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http://www.hindupedia.com/en/Abhimanyu</a:t>
            </a:r>
          </a:p>
          <a:p>
            <a:r>
              <a:rPr lang="en-US" dirty="0" smtClean="0"/>
              <a:t>Mahabharata,</a:t>
            </a:r>
            <a:r>
              <a:rPr lang="en-US" baseline="0" dirty="0" smtClean="0"/>
              <a:t> </a:t>
            </a:r>
            <a:r>
              <a:rPr lang="en-US" baseline="0" dirty="0" err="1" smtClean="0"/>
              <a:t>Virata</a:t>
            </a:r>
            <a:r>
              <a:rPr lang="en-US" baseline="0" dirty="0" smtClean="0"/>
              <a:t> </a:t>
            </a:r>
            <a:r>
              <a:rPr lang="en-US" baseline="0" dirty="0" err="1" smtClean="0"/>
              <a:t>Parva</a:t>
            </a:r>
            <a:r>
              <a:rPr lang="en-US" baseline="0" dirty="0" smtClean="0"/>
              <a:t>, LXV (</a:t>
            </a:r>
            <a:r>
              <a:rPr lang="en-US" baseline="0" dirty="0" err="1" smtClean="0"/>
              <a:t>sanmohana</a:t>
            </a:r>
            <a:r>
              <a:rPr lang="en-US" baseline="0" dirty="0" smtClean="0"/>
              <a:t>)</a:t>
            </a:r>
          </a:p>
          <a:p>
            <a:r>
              <a:rPr lang="en-US" dirty="0" smtClean="0"/>
              <a:t>Mahabharata,</a:t>
            </a:r>
            <a:r>
              <a:rPr lang="en-US" baseline="0" dirty="0" smtClean="0"/>
              <a:t> </a:t>
            </a:r>
            <a:r>
              <a:rPr lang="en-US" baseline="0" dirty="0" err="1" smtClean="0"/>
              <a:t>Bhishma</a:t>
            </a:r>
            <a:r>
              <a:rPr lang="en-US" baseline="0" dirty="0" smtClean="0"/>
              <a:t> </a:t>
            </a:r>
            <a:r>
              <a:rPr lang="en-US" baseline="0" dirty="0" err="1" smtClean="0"/>
              <a:t>Parva</a:t>
            </a:r>
            <a:r>
              <a:rPr lang="en-US" baseline="0" dirty="0" smtClean="0"/>
              <a:t>, LXXXVII (</a:t>
            </a:r>
            <a:r>
              <a:rPr lang="en-US" baseline="0" dirty="0" err="1" smtClean="0"/>
              <a:t>Pramohana</a:t>
            </a:r>
            <a:r>
              <a:rPr lang="en-US" baseline="0" dirty="0" smtClean="0"/>
              <a:t>, </a:t>
            </a:r>
            <a:r>
              <a:rPr lang="en-US" baseline="0" dirty="0" err="1" smtClean="0"/>
              <a:t>Prajna</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Mahabharata,</a:t>
            </a:r>
            <a:r>
              <a:rPr lang="en-US" baseline="0" dirty="0" smtClean="0"/>
              <a:t> </a:t>
            </a:r>
            <a:r>
              <a:rPr lang="en-US" baseline="0" dirty="0" err="1" smtClean="0"/>
              <a:t>Drona</a:t>
            </a:r>
            <a:r>
              <a:rPr lang="en-US" baseline="0" dirty="0" smtClean="0"/>
              <a:t> </a:t>
            </a:r>
            <a:r>
              <a:rPr lang="en-US" baseline="0" dirty="0" err="1" smtClean="0"/>
              <a:t>Parva</a:t>
            </a:r>
            <a:r>
              <a:rPr lang="en-US" baseline="0" dirty="0" smtClean="0"/>
              <a:t>, CCI (</a:t>
            </a:r>
            <a:r>
              <a:rPr lang="en-US" baseline="0" dirty="0" err="1" smtClean="0"/>
              <a:t>Agneya</a:t>
            </a:r>
            <a:r>
              <a:rPr lang="en-US" baseline="0" dirty="0" smtClean="0"/>
              <a:t>) </a:t>
            </a:r>
            <a:endParaRPr lang="en-US" dirty="0" smtClean="0"/>
          </a:p>
          <a:p>
            <a:endParaRPr lang="en-US" dirty="0" smtClean="0"/>
          </a:p>
          <a:p>
            <a:r>
              <a:rPr lang="en-US" sz="1200" b="0" i="0" kern="1200" dirty="0" smtClean="0">
                <a:solidFill>
                  <a:schemeClr val="tx1"/>
                </a:solidFill>
                <a:effectLst/>
                <a:latin typeface="+mn-lt"/>
                <a:ea typeface="+mn-ea"/>
                <a:cs typeface="+mn-cs"/>
              </a:rPr>
              <a:t>Translation of Mahabharata into English published 1883 to 1896 by </a:t>
            </a:r>
            <a:r>
              <a:rPr lang="en-US" sz="1200" b="1" i="0" kern="1200" dirty="0" err="1" smtClean="0">
                <a:solidFill>
                  <a:schemeClr val="tx1"/>
                </a:solidFill>
                <a:effectLst/>
                <a:latin typeface="+mn-lt"/>
                <a:ea typeface="+mn-ea"/>
                <a:cs typeface="+mn-cs"/>
              </a:rPr>
              <a:t>Kisari</a:t>
            </a:r>
            <a:r>
              <a:rPr lang="en-US" sz="1200" b="1" i="0" kern="1200" dirty="0" smtClean="0">
                <a:solidFill>
                  <a:schemeClr val="tx1"/>
                </a:solidFill>
                <a:effectLst/>
                <a:latin typeface="+mn-lt"/>
                <a:ea typeface="+mn-ea"/>
                <a:cs typeface="+mn-cs"/>
              </a:rPr>
              <a:t> Mohan </a:t>
            </a:r>
            <a:r>
              <a:rPr lang="en-US" sz="1200" b="1" i="0" kern="1200" dirty="0" err="1" smtClean="0">
                <a:solidFill>
                  <a:schemeClr val="tx1"/>
                </a:solidFill>
                <a:effectLst/>
                <a:latin typeface="+mn-lt"/>
                <a:ea typeface="+mn-ea"/>
                <a:cs typeface="+mn-cs"/>
              </a:rPr>
              <a:t>Ganguli</a:t>
            </a:r>
            <a:r>
              <a:rPr lang="en-US" sz="1200" b="0" i="0" kern="1200" dirty="0" smtClean="0">
                <a:solidFill>
                  <a:schemeClr val="tx1"/>
                </a:solidFill>
                <a:effectLst/>
                <a:latin typeface="+mn-lt"/>
                <a:ea typeface="+mn-ea"/>
                <a:cs typeface="+mn-cs"/>
              </a:rPr>
              <a:t> (1842-1895)</a:t>
            </a:r>
          </a:p>
          <a:p>
            <a:endParaRPr lang="en-US" dirty="0" smtClean="0"/>
          </a:p>
          <a:p>
            <a:r>
              <a:rPr lang="en-US" dirty="0" err="1" smtClean="0"/>
              <a:t>Agneya</a:t>
            </a:r>
            <a:r>
              <a:rPr lang="en-US" dirty="0" smtClean="0"/>
              <a:t>:</a:t>
            </a:r>
          </a:p>
          <a:p>
            <a:r>
              <a:rPr lang="en-US" dirty="0" smtClean="0"/>
              <a:t>The valiant </a:t>
            </a:r>
            <a:r>
              <a:rPr lang="en-US" dirty="0" err="1" smtClean="0"/>
              <a:t>Aswatthaman</a:t>
            </a:r>
            <a:r>
              <a:rPr lang="en-US" dirty="0" smtClean="0"/>
              <a:t>,</a:t>
            </a:r>
          </a:p>
          <a:p>
            <a:r>
              <a:rPr lang="en-US" dirty="0" smtClean="0"/>
              <a:t>then, staying resolutely on his car, touched water and invoked the </a:t>
            </a:r>
            <a:r>
              <a:rPr lang="en-US" dirty="0" err="1" smtClean="0"/>
              <a:t>Agneya</a:t>
            </a:r>
            <a:endParaRPr lang="en-US" dirty="0" smtClean="0"/>
          </a:p>
          <a:p>
            <a:r>
              <a:rPr lang="en-US" dirty="0" smtClean="0"/>
              <a:t>weapon incapable of being resisted by the very gods. Aiming at all his</a:t>
            </a:r>
          </a:p>
          <a:p>
            <a:r>
              <a:rPr lang="en-US" dirty="0" smtClean="0"/>
              <a:t>visible and invisible foes, the preceptor's son, that slayer of hostile</a:t>
            </a:r>
          </a:p>
          <a:p>
            <a:r>
              <a:rPr lang="en-US" dirty="0" smtClean="0"/>
              <a:t>heroes, inspired with mantras a blazing shaft possessed of the effulgence</a:t>
            </a:r>
          </a:p>
          <a:p>
            <a:r>
              <a:rPr lang="en-US" dirty="0" smtClean="0"/>
              <a:t>of a smokeless fire, and let it off on all sides, filled with rage. Dense</a:t>
            </a:r>
          </a:p>
          <a:p>
            <a:r>
              <a:rPr lang="en-US" dirty="0" smtClean="0"/>
              <a:t>showers of arrows then issued from it in the welkin. Endued with fiery</a:t>
            </a:r>
          </a:p>
          <a:p>
            <a:r>
              <a:rPr lang="en-US" dirty="0" smtClean="0"/>
              <a:t>flames, those arrows encompassed </a:t>
            </a:r>
            <a:r>
              <a:rPr lang="en-US" dirty="0" err="1" smtClean="0"/>
              <a:t>Partha</a:t>
            </a:r>
            <a:r>
              <a:rPr lang="en-US" dirty="0" smtClean="0"/>
              <a:t> on all sides. Meteors flashed</a:t>
            </a:r>
          </a:p>
          <a:p>
            <a:r>
              <a:rPr lang="en-US" dirty="0" smtClean="0"/>
              <a:t>down from the firmament. A thick gloom suddenly shrouded the (</a:t>
            </a:r>
            <a:r>
              <a:rPr lang="en-US" dirty="0" err="1" smtClean="0"/>
              <a:t>Pandava</a:t>
            </a:r>
            <a:r>
              <a:rPr lang="en-US" dirty="0" smtClean="0"/>
              <a:t>)</a:t>
            </a:r>
          </a:p>
          <a:p>
            <a:r>
              <a:rPr lang="en-US" dirty="0" smtClean="0"/>
              <a:t>host. All the points of the compass also were enveloped by that darkness.</a:t>
            </a:r>
          </a:p>
          <a:p>
            <a:r>
              <a:rPr lang="en-US" dirty="0" err="1" smtClean="0"/>
              <a:t>Rakshasas</a:t>
            </a:r>
            <a:r>
              <a:rPr lang="en-US" dirty="0" smtClean="0"/>
              <a:t> and </a:t>
            </a:r>
            <a:r>
              <a:rPr lang="en-US" dirty="0" err="1" smtClean="0"/>
              <a:t>Pisachas</a:t>
            </a:r>
            <a:r>
              <a:rPr lang="en-US" dirty="0" smtClean="0"/>
              <a:t>, crowding together, uttered fierce cries.</a:t>
            </a:r>
          </a:p>
          <a:p>
            <a:r>
              <a:rPr lang="en-US" dirty="0" smtClean="0"/>
              <a:t>Inauspicious winds began to blow. The sun himself no longer gave any</a:t>
            </a:r>
          </a:p>
          <a:p>
            <a:r>
              <a:rPr lang="en-US" dirty="0" smtClean="0"/>
              <a:t>heat. Ravens fiercely croaked on all sides. Clouds roared in the welkin,</a:t>
            </a:r>
          </a:p>
          <a:p>
            <a:r>
              <a:rPr lang="en-US" dirty="0" smtClean="0"/>
              <a:t>showering blood. Birds and beasts and </a:t>
            </a:r>
            <a:r>
              <a:rPr lang="en-US" dirty="0" err="1" smtClean="0"/>
              <a:t>kine</a:t>
            </a:r>
            <a:r>
              <a:rPr lang="en-US" dirty="0" smtClean="0"/>
              <a:t>, and </a:t>
            </a:r>
            <a:r>
              <a:rPr lang="en-US" dirty="0" err="1" smtClean="0"/>
              <a:t>Munis</a:t>
            </a:r>
            <a:r>
              <a:rPr lang="en-US" dirty="0" smtClean="0"/>
              <a:t> of high vows and</a:t>
            </a:r>
          </a:p>
          <a:p>
            <a:r>
              <a:rPr lang="en-US" dirty="0" smtClean="0"/>
              <a:t>souls under complete control, became exceedingly uneasy. The very</a:t>
            </a:r>
          </a:p>
          <a:p>
            <a:r>
              <a:rPr lang="en-US" dirty="0" smtClean="0"/>
              <a:t>elements seemed to be perturbed. The sun seemed to turn. The universe,</a:t>
            </a:r>
          </a:p>
          <a:p>
            <a:r>
              <a:rPr lang="en-US" dirty="0" smtClean="0"/>
              <a:t>scorched with heat, seemed to be in a fever. The elephants and other</a:t>
            </a:r>
          </a:p>
          <a:p>
            <a:r>
              <a:rPr lang="en-US" dirty="0" smtClean="0"/>
              <a:t>creatures of the land, scorched by the energy of that weapon, ran in</a:t>
            </a:r>
          </a:p>
          <a:p>
            <a:r>
              <a:rPr lang="en-US" dirty="0" smtClean="0"/>
              <a:t>fright, breathing heavily and desirous of protection against that</a:t>
            </a:r>
          </a:p>
          <a:p>
            <a:r>
              <a:rPr lang="en-US" dirty="0" smtClean="0"/>
              <a:t>terrible force. The very waters heated, the creatures residing in that</a:t>
            </a:r>
          </a:p>
          <a:p>
            <a:r>
              <a:rPr lang="en-US" dirty="0" smtClean="0"/>
              <a:t>element, O </a:t>
            </a:r>
            <a:r>
              <a:rPr lang="en-US" dirty="0" err="1" smtClean="0"/>
              <a:t>Bharata</a:t>
            </a:r>
            <a:r>
              <a:rPr lang="en-US" dirty="0" smtClean="0"/>
              <a:t>, became exceedingly uneasy and seemed to burn. From</a:t>
            </a:r>
          </a:p>
          <a:p>
            <a:r>
              <a:rPr lang="en-US" dirty="0" smtClean="0"/>
              <a:t>all the points of the compass, cardinal and subsidiary, from the</a:t>
            </a:r>
          </a:p>
          <a:p>
            <a:r>
              <a:rPr lang="en-US" dirty="0" smtClean="0"/>
              <a:t>firmament and the very earth, showers of sharp and fierce arrows fell and</a:t>
            </a:r>
          </a:p>
          <a:p>
            <a:r>
              <a:rPr lang="en-US" dirty="0" smtClean="0"/>
              <a:t>issued with the impetuosity of Garuda or the wind. Struck and burnt by</a:t>
            </a:r>
          </a:p>
          <a:p>
            <a:r>
              <a:rPr lang="en-US" dirty="0" smtClean="0"/>
              <a:t>those shafts of </a:t>
            </a:r>
            <a:r>
              <a:rPr lang="en-US" dirty="0" err="1" smtClean="0"/>
              <a:t>Aswatthaman</a:t>
            </a:r>
            <a:r>
              <a:rPr lang="en-US" dirty="0" smtClean="0"/>
              <a:t> that were all endued with the impetuosity of</a:t>
            </a:r>
          </a:p>
          <a:p>
            <a:r>
              <a:rPr lang="en-US" dirty="0" smtClean="0"/>
              <a:t>the thunder, the hostile warriors fell down like trees burnt down by a</a:t>
            </a:r>
          </a:p>
          <a:p>
            <a:r>
              <a:rPr lang="en-US" dirty="0" smtClean="0"/>
              <a:t>raging fire. Huge elephants, burnt by that weapon, fell down on the earth</a:t>
            </a:r>
          </a:p>
          <a:p>
            <a:r>
              <a:rPr lang="en-US" dirty="0" smtClean="0"/>
              <a:t>all around, uttering fierce cries loud as the rumblings of the clouds.</a:t>
            </a:r>
          </a:p>
          <a:p>
            <a:r>
              <a:rPr lang="en-US" dirty="0" smtClean="0"/>
              <a:t>Other huge elephants, scorched by that fire, ran hither and thither, and</a:t>
            </a:r>
          </a:p>
          <a:p>
            <a:r>
              <a:rPr lang="en-US" dirty="0" smtClean="0"/>
              <a:t>roared aloud in fear, as if in the midst of a forest conflagration. The</a:t>
            </a:r>
          </a:p>
          <a:p>
            <a:r>
              <a:rPr lang="en-US" dirty="0" smtClean="0"/>
              <a:t>steeds, O king, and the cars also, burnt by the energy of that weapon,</a:t>
            </a:r>
          </a:p>
          <a:p>
            <a:r>
              <a:rPr lang="en-US" dirty="0" smtClean="0"/>
              <a:t>looked, O sire, like the tops of trees burnt in a forest-fire. Thousands</a:t>
            </a:r>
          </a:p>
          <a:p>
            <a:r>
              <a:rPr lang="en-US" dirty="0" smtClean="0"/>
              <a:t>of cars fell down on all sides. Indeed, O </a:t>
            </a:r>
            <a:r>
              <a:rPr lang="en-US" dirty="0" err="1" smtClean="0"/>
              <a:t>Bharata</a:t>
            </a:r>
            <a:r>
              <a:rPr lang="en-US" dirty="0" smtClean="0"/>
              <a:t>, it seemed that the</a:t>
            </a:r>
          </a:p>
          <a:p>
            <a:r>
              <a:rPr lang="en-US" dirty="0" smtClean="0"/>
              <a:t>divine lord Agni burnt the (</a:t>
            </a:r>
            <a:r>
              <a:rPr lang="en-US" dirty="0" err="1" smtClean="0"/>
              <a:t>Pandava</a:t>
            </a:r>
            <a:r>
              <a:rPr lang="en-US" dirty="0" smtClean="0"/>
              <a:t>) host in that battle, like the</a:t>
            </a:r>
          </a:p>
          <a:p>
            <a:r>
              <a:rPr lang="en-US" dirty="0" err="1" smtClean="0"/>
              <a:t>Samvarta</a:t>
            </a:r>
            <a:r>
              <a:rPr lang="en-US" dirty="0" smtClean="0"/>
              <a:t> fire consuming everything at the end of the Yuga.</a:t>
            </a:r>
          </a:p>
          <a:p>
            <a:endParaRPr lang="en-US" dirty="0" smtClean="0"/>
          </a:p>
          <a:p>
            <a:r>
              <a:rPr lang="en-US" dirty="0" smtClean="0"/>
              <a:t>Then </a:t>
            </a:r>
            <a:r>
              <a:rPr lang="en-US" dirty="0" err="1" smtClean="0"/>
              <a:t>Arjuna</a:t>
            </a:r>
            <a:r>
              <a:rPr lang="en-US" dirty="0" smtClean="0"/>
              <a:t>, O king, invoked into</a:t>
            </a:r>
          </a:p>
          <a:p>
            <a:r>
              <a:rPr lang="en-US" dirty="0" smtClean="0"/>
              <a:t>existence the Brahma weapon, capable of baffling every other weapon, as</a:t>
            </a:r>
          </a:p>
          <a:p>
            <a:r>
              <a:rPr lang="en-US" dirty="0" smtClean="0"/>
              <a:t>ordained by the Lotus-born (Brahma) himself. Within a moment that</a:t>
            </a:r>
          </a:p>
          <a:p>
            <a:r>
              <a:rPr lang="en-US" dirty="0" smtClean="0"/>
              <a:t>darkness was dispelled, cool winds began to blow, and all the points of</a:t>
            </a:r>
          </a:p>
          <a:p>
            <a:r>
              <a:rPr lang="en-US" dirty="0" smtClean="0"/>
              <a:t>the compass became clear and bright. </a:t>
            </a:r>
          </a:p>
          <a:p>
            <a:endParaRPr lang="en-US" dirty="0" smtClean="0"/>
          </a:p>
          <a:p>
            <a:r>
              <a:rPr lang="en-US" dirty="0" smtClean="0"/>
              <a:t>We then beheld a wonderful sight,</a:t>
            </a:r>
          </a:p>
          <a:p>
            <a:r>
              <a:rPr lang="en-US" dirty="0" smtClean="0"/>
              <a:t>a full </a:t>
            </a:r>
            <a:r>
              <a:rPr lang="en-US" dirty="0" err="1" smtClean="0"/>
              <a:t>Akshauhini</a:t>
            </a:r>
            <a:r>
              <a:rPr lang="en-US" dirty="0" smtClean="0"/>
              <a:t> (of the </a:t>
            </a:r>
            <a:r>
              <a:rPr lang="en-US" dirty="0" err="1" smtClean="0"/>
              <a:t>Pandava</a:t>
            </a:r>
            <a:r>
              <a:rPr lang="en-US" dirty="0" smtClean="0"/>
              <a:t> troops) laid low. Burnt by the</a:t>
            </a:r>
          </a:p>
          <a:p>
            <a:r>
              <a:rPr lang="en-US" dirty="0" smtClean="0"/>
              <a:t>energy of </a:t>
            </a:r>
            <a:r>
              <a:rPr lang="en-US" dirty="0" err="1" smtClean="0"/>
              <a:t>Aswatthaman's</a:t>
            </a:r>
            <a:r>
              <a:rPr lang="en-US" dirty="0" smtClean="0"/>
              <a:t> weapon, the forms of the slain could not be</a:t>
            </a:r>
          </a:p>
          <a:p>
            <a:r>
              <a:rPr lang="en-US" dirty="0" smtClean="0"/>
              <a:t>distinguished. </a:t>
            </a:r>
          </a:p>
          <a:p>
            <a:endParaRPr lang="en-US" dirty="0" smtClean="0"/>
          </a:p>
          <a:p>
            <a:r>
              <a:rPr lang="en-US" dirty="0" smtClean="0"/>
              <a:t>Then those two heroic and mighty bowmen, viz., </a:t>
            </a:r>
            <a:r>
              <a:rPr lang="en-US" dirty="0" err="1" smtClean="0"/>
              <a:t>Kesava</a:t>
            </a:r>
            <a:r>
              <a:rPr lang="en-US" dirty="0" smtClean="0"/>
              <a:t> and</a:t>
            </a:r>
          </a:p>
          <a:p>
            <a:r>
              <a:rPr lang="en-US" dirty="0" err="1" smtClean="0"/>
              <a:t>Arjuna</a:t>
            </a:r>
            <a:r>
              <a:rPr lang="en-US" dirty="0" smtClean="0"/>
              <a:t>, freed from that darkness, were seen together, like the sun and</a:t>
            </a:r>
          </a:p>
          <a:p>
            <a:r>
              <a:rPr lang="en-US" dirty="0" smtClean="0"/>
              <a:t>the moon in the firmament. </a:t>
            </a:r>
          </a:p>
          <a:p>
            <a:endParaRPr lang="en-US" dirty="0" smtClean="0"/>
          </a:p>
          <a:p>
            <a:r>
              <a:rPr lang="en-US" dirty="0" smtClean="0"/>
              <a:t>Indeed, the wielder of </a:t>
            </a:r>
            <a:r>
              <a:rPr lang="en-US" dirty="0" err="1" smtClean="0"/>
              <a:t>Gandiva</a:t>
            </a:r>
            <a:r>
              <a:rPr lang="en-US" dirty="0" smtClean="0"/>
              <a:t> and </a:t>
            </a:r>
            <a:r>
              <a:rPr lang="en-US" dirty="0" err="1" smtClean="0"/>
              <a:t>Kesava</a:t>
            </a:r>
            <a:r>
              <a:rPr lang="en-US" dirty="0" smtClean="0"/>
              <a:t> were</a:t>
            </a:r>
          </a:p>
          <a:p>
            <a:r>
              <a:rPr lang="en-US" dirty="0" smtClean="0"/>
              <a:t>both unwounded. Equipped with its banners and standards and steeds, with</a:t>
            </a:r>
          </a:p>
          <a:p>
            <a:r>
              <a:rPr lang="en-US" dirty="0" smtClean="0"/>
              <a:t>the </a:t>
            </a:r>
            <a:r>
              <a:rPr lang="en-US" dirty="0" err="1" smtClean="0"/>
              <a:t>Anukarsa</a:t>
            </a:r>
            <a:r>
              <a:rPr lang="en-US" dirty="0" smtClean="0"/>
              <a:t> </a:t>
            </a:r>
            <a:r>
              <a:rPr lang="en-US" dirty="0" err="1" smtClean="0"/>
              <a:t>unjoined</a:t>
            </a:r>
            <a:r>
              <a:rPr lang="en-US" dirty="0" smtClean="0"/>
              <a:t>; and with all the mighty weapons stored on it</a:t>
            </a:r>
          </a:p>
          <a:p>
            <a:r>
              <a:rPr lang="en-US" dirty="0" smtClean="0"/>
              <a:t>remaining uninjured, that car, so terrible to thy warriors, freed from</a:t>
            </a:r>
          </a:p>
          <a:p>
            <a:r>
              <a:rPr lang="en-US" dirty="0" smtClean="0"/>
              <a:t>that darkness, shone resplendent on the field. </a:t>
            </a:r>
          </a:p>
          <a:p>
            <a:endParaRPr lang="en-US" dirty="0" smtClean="0"/>
          </a:p>
          <a:p>
            <a:r>
              <a:rPr lang="en-US" dirty="0" smtClean="0"/>
              <a:t>Image: </a:t>
            </a:r>
            <a:r>
              <a:rPr lang="en-US" dirty="0" smtClean="0">
                <a:hlinkClick r:id="rId3"/>
              </a:rPr>
              <a:t>http://www.allamericanpatriots.com/photos/mushroom-cloud</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29</a:t>
            </a:fld>
            <a:endParaRPr lang="en-US"/>
          </a:p>
        </p:txBody>
      </p:sp>
    </p:spTree>
    <p:extLst>
      <p:ext uri="{BB962C8B-B14F-4D97-AF65-F5344CB8AC3E}">
        <p14:creationId xmlns:p14="http://schemas.microsoft.com/office/powerpoint/2010/main" val="261080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Siva </a:t>
            </a:r>
            <a:r>
              <a:rPr lang="en-US" sz="1200" b="0" i="0" kern="1200" dirty="0" err="1" smtClean="0">
                <a:solidFill>
                  <a:schemeClr val="tx1"/>
                </a:solidFill>
                <a:effectLst/>
                <a:latin typeface="+mn-lt"/>
                <a:ea typeface="+mn-ea"/>
                <a:cs typeface="+mn-cs"/>
              </a:rPr>
              <a:t>Senani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Nori</a:t>
            </a:r>
            <a:r>
              <a:rPr lang="en-US" sz="1200" b="0" i="0" kern="1200" dirty="0" smtClean="0">
                <a:solidFill>
                  <a:schemeClr val="tx1"/>
                </a:solidFill>
                <a:effectLst/>
                <a:latin typeface="+mn-lt"/>
                <a:ea typeface="+mn-ea"/>
                <a:cs typeface="+mn-cs"/>
              </a:rPr>
              <a:t> – email 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http://sanskrit.safire.com/pdf/ORIGINS.PDF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1900+</a:t>
            </a:r>
            <a:r>
              <a:rPr lang="en-US" baseline="0" dirty="0" smtClean="0"/>
              <a:t> years to develop if assumed to be human thought</a:t>
            </a:r>
            <a:endParaRPr lang="en-US" dirty="0" smtClean="0"/>
          </a:p>
        </p:txBody>
      </p:sp>
      <p:sp>
        <p:nvSpPr>
          <p:cNvPr id="4" name="Slide Number Placeholder 3"/>
          <p:cNvSpPr>
            <a:spLocks noGrp="1"/>
          </p:cNvSpPr>
          <p:nvPr>
            <p:ph type="sldNum" sz="quarter" idx="10"/>
          </p:nvPr>
        </p:nvSpPr>
        <p:spPr/>
        <p:txBody>
          <a:bodyPr/>
          <a:lstStyle/>
          <a:p>
            <a:fld id="{6F1825BE-335A-4400-9935-BF8F1868620F}" type="slidenum">
              <a:rPr lang="en-US" smtClean="0"/>
              <a:pPr/>
              <a:t>31</a:t>
            </a:fld>
            <a:endParaRPr lang="en-US"/>
          </a:p>
        </p:txBody>
      </p:sp>
    </p:spTree>
    <p:extLst>
      <p:ext uri="{BB962C8B-B14F-4D97-AF65-F5344CB8AC3E}">
        <p14:creationId xmlns:p14="http://schemas.microsoft.com/office/powerpoint/2010/main" val="312161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http://sanskrit.safire.com/pdf/ORIGINS.PDF</a:t>
            </a:r>
            <a:endParaRPr lang="en-US" dirty="0" smtClean="0"/>
          </a:p>
          <a:p>
            <a:r>
              <a:rPr lang="de-DE" sz="1200" b="0" i="0" kern="1200" dirty="0" smtClean="0">
                <a:solidFill>
                  <a:schemeClr val="tx1"/>
                </a:solidFill>
                <a:effectLst/>
                <a:latin typeface="+mn-lt"/>
                <a:ea typeface="+mn-ea"/>
                <a:cs typeface="+mn-cs"/>
              </a:rPr>
              <a:t>Mhb. 3.82.111; 3.130.3; 6.7.47; 6.37.1-4., 9.34.81; 9.37.1-2</a:t>
            </a:r>
          </a:p>
          <a:p>
            <a:r>
              <a:rPr lang="de-DE" sz="1200" b="0" i="0" kern="1200" dirty="0" smtClean="0">
                <a:solidFill>
                  <a:schemeClr val="tx1"/>
                </a:solidFill>
                <a:effectLst/>
                <a:latin typeface="+mn-lt"/>
                <a:ea typeface="+mn-ea"/>
                <a:cs typeface="+mn-cs"/>
              </a:rPr>
              <a:t>Mbh. 3.80.118</a:t>
            </a:r>
          </a:p>
          <a:p>
            <a:r>
              <a:rPr lang="en-US" sz="1200" b="0" i="0" kern="1200" dirty="0" err="1" smtClean="0">
                <a:solidFill>
                  <a:schemeClr val="tx1"/>
                </a:solidFill>
                <a:effectLst/>
                <a:latin typeface="+mn-lt"/>
                <a:ea typeface="+mn-ea"/>
                <a:cs typeface="+mn-cs"/>
              </a:rPr>
              <a:t>Mbh</a:t>
            </a:r>
            <a:r>
              <a:rPr lang="en-US" sz="1200" b="0" i="0" kern="1200" dirty="0" smtClean="0">
                <a:solidFill>
                  <a:schemeClr val="tx1"/>
                </a:solidFill>
                <a:effectLst/>
                <a:latin typeface="+mn-lt"/>
                <a:ea typeface="+mn-ea"/>
                <a:cs typeface="+mn-cs"/>
              </a:rPr>
              <a:t>. 3.88.2</a:t>
            </a:r>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32</a:t>
            </a:fld>
            <a:endParaRPr lang="en-US"/>
          </a:p>
        </p:txBody>
      </p:sp>
    </p:spTree>
    <p:extLst>
      <p:ext uri="{BB962C8B-B14F-4D97-AF65-F5344CB8AC3E}">
        <p14:creationId xmlns:p14="http://schemas.microsoft.com/office/powerpoint/2010/main" val="312161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Surya </a:t>
            </a:r>
            <a:r>
              <a:rPr lang="en-US" dirty="0" err="1" smtClean="0"/>
              <a:t>Siddhanta</a:t>
            </a:r>
            <a:r>
              <a:rPr lang="en-US" dirty="0" smtClean="0"/>
              <a:t>: in the 23rd verse of the 1st chapter</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33</a:t>
            </a:fld>
            <a:endParaRPr lang="en-US"/>
          </a:p>
        </p:txBody>
      </p:sp>
    </p:spTree>
    <p:extLst>
      <p:ext uri="{BB962C8B-B14F-4D97-AF65-F5344CB8AC3E}">
        <p14:creationId xmlns:p14="http://schemas.microsoft.com/office/powerpoint/2010/main" val="280880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http://ancientindians.net/technology/astronomical-instruments-gola-bandha-gola-yantra/</a:t>
            </a:r>
            <a:endParaRPr lang="en-US" dirty="0" smtClean="0"/>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35</a:t>
            </a:fld>
            <a:endParaRPr lang="en-US"/>
          </a:p>
        </p:txBody>
      </p:sp>
    </p:spTree>
    <p:extLst>
      <p:ext uri="{BB962C8B-B14F-4D97-AF65-F5344CB8AC3E}">
        <p14:creationId xmlns:p14="http://schemas.microsoft.com/office/powerpoint/2010/main" val="193866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37</a:t>
            </a:fld>
            <a:endParaRPr lang="en-US"/>
          </a:p>
        </p:txBody>
      </p:sp>
    </p:spTree>
    <p:extLst>
      <p:ext uri="{BB962C8B-B14F-4D97-AF65-F5344CB8AC3E}">
        <p14:creationId xmlns:p14="http://schemas.microsoft.com/office/powerpoint/2010/main" val="193866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to Right: </a:t>
            </a:r>
          </a:p>
          <a:p>
            <a:r>
              <a:rPr lang="en-US" dirty="0" smtClean="0"/>
              <a:t>Swami </a:t>
            </a:r>
            <a:r>
              <a:rPr lang="en-US" dirty="0" err="1" smtClean="0"/>
              <a:t>Avdheshananda</a:t>
            </a:r>
            <a:r>
              <a:rPr lang="en-US" dirty="0" smtClean="0"/>
              <a:t> </a:t>
            </a:r>
            <a:r>
              <a:rPr lang="en-US" dirty="0" err="1" smtClean="0"/>
              <a:t>Giri</a:t>
            </a:r>
            <a:r>
              <a:rPr lang="en-US" dirty="0" smtClean="0"/>
              <a:t> – Head </a:t>
            </a:r>
            <a:r>
              <a:rPr lang="en-US" dirty="0" err="1" smtClean="0"/>
              <a:t>acharya</a:t>
            </a:r>
            <a:r>
              <a:rPr lang="en-US" dirty="0" smtClean="0"/>
              <a:t>,</a:t>
            </a:r>
            <a:r>
              <a:rPr lang="en-US" baseline="0" dirty="0" smtClean="0"/>
              <a:t> </a:t>
            </a:r>
            <a:r>
              <a:rPr lang="en-US" baseline="0" dirty="0" err="1" smtClean="0"/>
              <a:t>mahamandaleshvar</a:t>
            </a:r>
            <a:r>
              <a:rPr lang="en-US" baseline="0" dirty="0" smtClean="0"/>
              <a:t> of </a:t>
            </a:r>
            <a:r>
              <a:rPr lang="en-US" baseline="0" dirty="0" err="1" smtClean="0"/>
              <a:t>Juna</a:t>
            </a:r>
            <a:r>
              <a:rPr lang="en-US" baseline="0" dirty="0" smtClean="0"/>
              <a:t> </a:t>
            </a:r>
            <a:r>
              <a:rPr lang="en-US" baseline="0" dirty="0" err="1" smtClean="0"/>
              <a:t>Akahada</a:t>
            </a:r>
            <a:r>
              <a:rPr lang="en-US" baseline="0" dirty="0" smtClean="0"/>
              <a:t>, On </a:t>
            </a:r>
            <a:r>
              <a:rPr lang="en-US" baseline="0" dirty="0" err="1" smtClean="0"/>
              <a:t>Astha</a:t>
            </a:r>
            <a:r>
              <a:rPr lang="en-US" baseline="0" dirty="0" smtClean="0"/>
              <a:t>, </a:t>
            </a:r>
            <a:r>
              <a:rPr lang="en-US" baseline="0" dirty="0" err="1" smtClean="0"/>
              <a:t>Sanskar</a:t>
            </a:r>
            <a:r>
              <a:rPr lang="en-US" baseline="0" dirty="0" smtClean="0"/>
              <a:t> every day with his Bhagavad Katha, and the first person to bathe during the </a:t>
            </a:r>
            <a:r>
              <a:rPr lang="en-US" baseline="0" dirty="0" err="1" smtClean="0"/>
              <a:t>Kumbha</a:t>
            </a:r>
            <a:r>
              <a:rPr lang="en-US" baseline="0" dirty="0" smtClean="0"/>
              <a:t> </a:t>
            </a:r>
            <a:r>
              <a:rPr lang="en-US" baseline="0" dirty="0" err="1" smtClean="0"/>
              <a:t>Mela</a:t>
            </a:r>
            <a:endParaRPr lang="en-US" baseline="0" dirty="0" smtClean="0"/>
          </a:p>
          <a:p>
            <a:r>
              <a:rPr lang="en-US" baseline="0" dirty="0" smtClean="0"/>
              <a:t>Swami </a:t>
            </a:r>
            <a:r>
              <a:rPr lang="en-US" baseline="0" dirty="0" err="1" smtClean="0"/>
              <a:t>Dayananda</a:t>
            </a:r>
            <a:r>
              <a:rPr lang="en-US" baseline="0" dirty="0" smtClean="0"/>
              <a:t> </a:t>
            </a:r>
            <a:r>
              <a:rPr lang="en-US" baseline="0" dirty="0" err="1" smtClean="0"/>
              <a:t>Saraswati</a:t>
            </a:r>
            <a:r>
              <a:rPr lang="en-US" baseline="0" dirty="0" smtClean="0"/>
              <a:t> – founder of </a:t>
            </a:r>
            <a:r>
              <a:rPr lang="en-US" baseline="0" dirty="0" err="1" smtClean="0"/>
              <a:t>Acharya</a:t>
            </a:r>
            <a:r>
              <a:rPr lang="en-US" baseline="0" dirty="0" smtClean="0"/>
              <a:t> </a:t>
            </a:r>
            <a:r>
              <a:rPr lang="en-US" baseline="0" dirty="0" err="1" smtClean="0"/>
              <a:t>Sabha</a:t>
            </a:r>
            <a:r>
              <a:rPr lang="en-US" baseline="0" dirty="0" smtClean="0"/>
              <a:t> (and first attempt to unify all sects of our dharma)</a:t>
            </a:r>
          </a:p>
          <a:p>
            <a:r>
              <a:rPr lang="en-US" baseline="0" dirty="0" smtClean="0"/>
              <a:t>Dr. David </a:t>
            </a:r>
            <a:r>
              <a:rPr lang="en-US" baseline="0" dirty="0" err="1" smtClean="0"/>
              <a:t>Frawley</a:t>
            </a:r>
            <a:r>
              <a:rPr lang="en-US" baseline="0" dirty="0" smtClean="0"/>
              <a:t> – </a:t>
            </a:r>
            <a:r>
              <a:rPr lang="en-US" baseline="0" dirty="0" err="1" smtClean="0"/>
              <a:t>reknowned</a:t>
            </a:r>
            <a:r>
              <a:rPr lang="en-US" baseline="0" dirty="0" smtClean="0"/>
              <a:t> </a:t>
            </a:r>
            <a:r>
              <a:rPr lang="en-US" baseline="0" dirty="0" err="1" smtClean="0"/>
              <a:t>jyothish</a:t>
            </a:r>
            <a:r>
              <a:rPr lang="en-US" baseline="0" dirty="0" smtClean="0"/>
              <a:t> and </a:t>
            </a:r>
            <a:r>
              <a:rPr lang="en-US" baseline="0" dirty="0" err="1" smtClean="0"/>
              <a:t>ayurvedic</a:t>
            </a:r>
            <a:r>
              <a:rPr lang="en-US" baseline="0" dirty="0" smtClean="0"/>
              <a:t> doctor.  He is also the first westerner to get a title </a:t>
            </a:r>
            <a:r>
              <a:rPr lang="en-US" baseline="0" smtClean="0"/>
              <a:t>‘Shastri’ from a reputed institute in India</a:t>
            </a:r>
          </a:p>
          <a:p>
            <a:r>
              <a:rPr lang="en-US" baseline="0" smtClean="0"/>
              <a:t>Swamini Sadvidyananda Saraswati – expert Vedanta lecturer, desciple of Swami Dayanandaji.</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39</a:t>
            </a:fld>
            <a:endParaRPr lang="en-US"/>
          </a:p>
        </p:txBody>
      </p:sp>
    </p:spTree>
    <p:extLst>
      <p:ext uri="{BB962C8B-B14F-4D97-AF65-F5344CB8AC3E}">
        <p14:creationId xmlns:p14="http://schemas.microsoft.com/office/powerpoint/2010/main" val="1361326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dirty="0" smtClean="0"/>
              <a:t>Have action items (how</a:t>
            </a:r>
            <a:r>
              <a:rPr lang="en-US" baseline="0" dirty="0" smtClean="0"/>
              <a:t> can you help</a:t>
            </a:r>
          </a:p>
          <a:p>
            <a:r>
              <a:rPr lang="en-US" baseline="0" dirty="0" smtClean="0"/>
              <a:t>Follow up with </a:t>
            </a:r>
            <a:r>
              <a:rPr lang="en-US" baseline="0" dirty="0" err="1" smtClean="0"/>
              <a:t>chandak</a:t>
            </a:r>
            <a:r>
              <a:rPr lang="en-US" baseline="0" dirty="0" smtClean="0"/>
              <a:t> uncle for </a:t>
            </a:r>
            <a:r>
              <a:rPr lang="en-US" baseline="0" dirty="0" err="1" smtClean="0"/>
              <a:t>india</a:t>
            </a:r>
            <a:r>
              <a:rPr lang="en-US" baseline="0" dirty="0" smtClean="0"/>
              <a:t> connections</a:t>
            </a:r>
          </a:p>
          <a:p>
            <a:r>
              <a:rPr lang="en-US" baseline="0" dirty="0" smtClean="0"/>
              <a:t>Have a why not section…</a:t>
            </a:r>
            <a:r>
              <a:rPr lang="en-US" baseline="0" dirty="0" err="1" smtClean="0"/>
              <a:t>ie</a:t>
            </a:r>
            <a:r>
              <a:rPr lang="en-US" baseline="0" dirty="0" smtClean="0"/>
              <a:t> </a:t>
            </a:r>
            <a:r>
              <a:rPr lang="en-US" baseline="0" dirty="0" err="1" smtClean="0"/>
              <a:t>aryan</a:t>
            </a:r>
            <a:r>
              <a:rPr lang="en-US" baseline="0" dirty="0" smtClean="0"/>
              <a:t> invasion and </a:t>
            </a:r>
            <a:r>
              <a:rPr lang="en-US" baseline="0" smtClean="0"/>
              <a:t>the effort to fight it</a:t>
            </a:r>
            <a:endParaRPr lang="en-US"/>
          </a:p>
        </p:txBody>
      </p:sp>
      <p:sp>
        <p:nvSpPr>
          <p:cNvPr id="4" name="Slide Number Placeholder 3"/>
          <p:cNvSpPr>
            <a:spLocks noGrp="1"/>
          </p:cNvSpPr>
          <p:nvPr>
            <p:ph type="sldNum" sz="quarter" idx="10"/>
          </p:nvPr>
        </p:nvSpPr>
        <p:spPr/>
        <p:txBody>
          <a:bodyPr/>
          <a:lstStyle/>
          <a:p>
            <a:fld id="{6F1825BE-335A-4400-9935-BF8F1868620F}" type="slidenum">
              <a:rPr lang="en-US" smtClean="0"/>
              <a:pPr/>
              <a:t>40</a:t>
            </a:fld>
            <a:endParaRPr lang="en-US"/>
          </a:p>
        </p:txBody>
      </p:sp>
    </p:spTree>
    <p:extLst>
      <p:ext uri="{BB962C8B-B14F-4D97-AF65-F5344CB8AC3E}">
        <p14:creationId xmlns:p14="http://schemas.microsoft.com/office/powerpoint/2010/main" val="412225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t>
            </a:r>
            <a:r>
              <a:rPr lang="en-US" dirty="0" smtClean="0">
                <a:hlinkClick r:id="rId3"/>
              </a:rPr>
              <a:t>www.hindupedia.com/en/Origins</a:t>
            </a:r>
          </a:p>
          <a:p>
            <a:endParaRPr lang="en-US" dirty="0" smtClean="0"/>
          </a:p>
          <a:p>
            <a:r>
              <a:rPr lang="en-US" dirty="0" smtClean="0"/>
              <a:t>Flood myths</a:t>
            </a:r>
          </a:p>
          <a:p>
            <a:r>
              <a:rPr lang="en-US" dirty="0" smtClean="0"/>
              <a:t>Similarities</a:t>
            </a:r>
            <a:r>
              <a:rPr lang="en-US" baseline="0" dirty="0" smtClean="0"/>
              <a:t> in other aspects, stories, knowledge</a:t>
            </a:r>
          </a:p>
          <a:p>
            <a:endParaRPr lang="en-US" baseline="0" dirty="0" smtClean="0"/>
          </a:p>
          <a:p>
            <a:r>
              <a:rPr lang="en-US" baseline="0" dirty="0" smtClean="0"/>
              <a:t>We expect (</a:t>
            </a:r>
            <a:r>
              <a:rPr lang="en-US" baseline="0" dirty="0" err="1" smtClean="0"/>
              <a:t>atleast</a:t>
            </a:r>
            <a:r>
              <a:rPr lang="en-US" baseline="0" dirty="0" smtClean="0"/>
              <a:t> until after the development (and reaching of maturity) of the other religions) that there will be a one-way transfer of knowledge/stories/</a:t>
            </a:r>
            <a:r>
              <a:rPr lang="en-US" baseline="0" dirty="0" err="1" smtClean="0"/>
              <a:t>etc</a:t>
            </a:r>
            <a:r>
              <a:rPr lang="en-US" baseline="0" dirty="0" smtClean="0"/>
              <a:t> (from Hindu dharma to the others)</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7</a:t>
            </a:fld>
            <a:endParaRPr lang="en-US"/>
          </a:p>
        </p:txBody>
      </p:sp>
    </p:spTree>
    <p:extLst>
      <p:ext uri="{BB962C8B-B14F-4D97-AF65-F5344CB8AC3E}">
        <p14:creationId xmlns:p14="http://schemas.microsoft.com/office/powerpoint/2010/main" val="220064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a:t>
            </a:r>
            <a:r>
              <a:rPr lang="en-US" dirty="0" err="1" smtClean="0"/>
              <a:t>indus</a:t>
            </a:r>
            <a:r>
              <a:rPr lang="en-US" dirty="0" smtClean="0"/>
              <a:t> impact on other civilizations at their origins, but not vice</a:t>
            </a:r>
            <a:r>
              <a:rPr lang="en-US" baseline="0" dirty="0" smtClean="0"/>
              <a:t> versa until much </a:t>
            </a:r>
            <a:r>
              <a:rPr lang="en-US" baseline="0" dirty="0" smtClean="0"/>
              <a:t>later when they are more developed.</a:t>
            </a:r>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8</a:t>
            </a:fld>
            <a:endParaRPr lang="en-US"/>
          </a:p>
        </p:txBody>
      </p:sp>
    </p:spTree>
    <p:extLst>
      <p:ext uri="{BB962C8B-B14F-4D97-AF65-F5344CB8AC3E}">
        <p14:creationId xmlns:p14="http://schemas.microsoft.com/office/powerpoint/2010/main" val="405957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http://www.stephen-knapp.com/recent_research_on_the_sarasvati_river.htm</a:t>
            </a:r>
            <a:endParaRPr lang="en-US" dirty="0" smtClean="0"/>
          </a:p>
          <a:p>
            <a:r>
              <a:rPr lang="en-US" dirty="0" smtClean="0">
                <a:hlinkClick r:id="rId4"/>
              </a:rPr>
              <a:t>http://www.gisdevelopment.net/application/archaeology/site/archs0001.htm</a:t>
            </a:r>
            <a:endParaRPr lang="en-US" dirty="0" smtClean="0"/>
          </a:p>
          <a:p>
            <a:r>
              <a:rPr lang="en-US" dirty="0" smtClean="0">
                <a:hlinkClick r:id="rId5"/>
              </a:rPr>
              <a:t>http://sanskrit.safire.com/pdf/ORIGINS.PDF</a:t>
            </a:r>
            <a:endParaRPr lang="en-US" dirty="0" smtClean="0"/>
          </a:p>
          <a:p>
            <a:r>
              <a:rPr lang="en-US" dirty="0" smtClean="0">
                <a:hlinkClick r:id="rId6"/>
              </a:rPr>
              <a:t>http://www.eshiusa.org/Articles/Saraswati%20in%20Hindu%20Civilizational%20History%20and%20Culture.pdf</a:t>
            </a:r>
            <a:endParaRPr lang="en-US" dirty="0" smtClean="0"/>
          </a:p>
          <a:p>
            <a:r>
              <a:rPr lang="en-US" dirty="0" smtClean="0"/>
              <a:t>http://www.archaeologyonline.net/artifacts/vedic-civilzation.html</a:t>
            </a:r>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10</a:t>
            </a:fld>
            <a:endParaRPr lang="en-US"/>
          </a:p>
        </p:txBody>
      </p:sp>
    </p:spTree>
    <p:extLst>
      <p:ext uri="{BB962C8B-B14F-4D97-AF65-F5344CB8AC3E}">
        <p14:creationId xmlns:p14="http://schemas.microsoft.com/office/powerpoint/2010/main" val="379753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http://micheldanino.voiceofdharma.com/indus.html</a:t>
            </a:r>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11</a:t>
            </a:fld>
            <a:endParaRPr lang="en-US"/>
          </a:p>
        </p:txBody>
      </p:sp>
    </p:spTree>
    <p:extLst>
      <p:ext uri="{BB962C8B-B14F-4D97-AF65-F5344CB8AC3E}">
        <p14:creationId xmlns:p14="http://schemas.microsoft.com/office/powerpoint/2010/main" val="4138621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Sthapatya</a:t>
            </a:r>
            <a:r>
              <a:rPr lang="en-US" sz="1200" b="0" i="0" u="none" strike="noStrike" kern="1200" baseline="0" dirty="0" smtClean="0">
                <a:solidFill>
                  <a:schemeClr val="tx1"/>
                </a:solidFill>
                <a:latin typeface="+mn-lt"/>
                <a:ea typeface="+mn-ea"/>
                <a:cs typeface="+mn-cs"/>
              </a:rPr>
              <a:t> Veda describes these rules for city building (basis for </a:t>
            </a:r>
            <a:r>
              <a:rPr lang="en-US" sz="1200" b="0" i="0" u="none" strike="noStrike" kern="1200" baseline="0" dirty="0" err="1" smtClean="0">
                <a:solidFill>
                  <a:schemeClr val="tx1"/>
                </a:solidFill>
                <a:latin typeface="+mn-lt"/>
                <a:ea typeface="+mn-ea"/>
                <a:cs typeface="+mn-cs"/>
              </a:rPr>
              <a:t>vastu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shastra</a:t>
            </a:r>
            <a:r>
              <a:rPr lang="en-US" sz="1200" b="0" i="0" u="none" strike="noStrike" kern="1200" baseline="0" dirty="0" smtClean="0">
                <a:solidFill>
                  <a:schemeClr val="tx1"/>
                </a:solidFill>
                <a:latin typeface="+mn-lt"/>
                <a:ea typeface="+mn-ea"/>
                <a:cs typeface="+mn-cs"/>
              </a:rPr>
              <a:t>)</a:t>
            </a:r>
          </a:p>
          <a:p>
            <a:r>
              <a:rPr lang="en-US" dirty="0" smtClean="0">
                <a:hlinkClick r:id="rId3"/>
              </a:rPr>
              <a:t>http://reference.indianetzone.com/1/town_planning.htm</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12</a:t>
            </a:fld>
            <a:endParaRPr lang="en-US"/>
          </a:p>
        </p:txBody>
      </p:sp>
    </p:spTree>
    <p:extLst>
      <p:ext uri="{BB962C8B-B14F-4D97-AF65-F5344CB8AC3E}">
        <p14:creationId xmlns:p14="http://schemas.microsoft.com/office/powerpoint/2010/main" val="912068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Odd that a city dated 7000BC has dentistry.</a:t>
            </a:r>
            <a:r>
              <a:rPr lang="en-US" baseline="0" dirty="0" smtClean="0"/>
              <a:t>  Considering how painful it is, can we suppose some form of anesthesia?  Especially considering that the people who had dentistry performed in their molars lived afterwards…</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13</a:t>
            </a:fld>
            <a:endParaRPr lang="en-US"/>
          </a:p>
        </p:txBody>
      </p:sp>
    </p:spTree>
    <p:extLst>
      <p:ext uri="{BB962C8B-B14F-4D97-AF65-F5344CB8AC3E}">
        <p14:creationId xmlns:p14="http://schemas.microsoft.com/office/powerpoint/2010/main" val="171247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http://timesofindia.indiatimes.com/cms.dll/html/uncomp/articleshow?msid=782649</a:t>
            </a:r>
            <a:r>
              <a:rPr lang="en-US" dirty="0" smtClean="0"/>
              <a:t> 	</a:t>
            </a:r>
            <a:endParaRPr lang="en-US" dirty="0" smtClean="0"/>
          </a:p>
          <a:p>
            <a:endParaRPr lang="en-US" dirty="0" smtClean="0"/>
          </a:p>
          <a:p>
            <a:r>
              <a:rPr lang="en-US" dirty="0" smtClean="0"/>
              <a:t>That is a pretty large walled</a:t>
            </a:r>
            <a:r>
              <a:rPr lang="en-US" baseline="0" dirty="0" smtClean="0"/>
              <a:t> city to have that long ago.</a:t>
            </a:r>
            <a:endParaRPr lang="en-US" dirty="0" smtClean="0"/>
          </a:p>
        </p:txBody>
      </p:sp>
      <p:sp>
        <p:nvSpPr>
          <p:cNvPr id="4" name="Slide Number Placeholder 3"/>
          <p:cNvSpPr>
            <a:spLocks noGrp="1"/>
          </p:cNvSpPr>
          <p:nvPr>
            <p:ph type="sldNum" sz="quarter" idx="10"/>
          </p:nvPr>
        </p:nvSpPr>
        <p:spPr/>
        <p:txBody>
          <a:bodyPr/>
          <a:lstStyle/>
          <a:p>
            <a:fld id="{6F1825BE-335A-4400-9935-BF8F1868620F}" type="slidenum">
              <a:rPr lang="en-US" smtClean="0"/>
              <a:pPr/>
              <a:t>14</a:t>
            </a:fld>
            <a:endParaRPr lang="en-US"/>
          </a:p>
        </p:txBody>
      </p:sp>
    </p:spTree>
    <p:extLst>
      <p:ext uri="{BB962C8B-B14F-4D97-AF65-F5344CB8AC3E}">
        <p14:creationId xmlns:p14="http://schemas.microsoft.com/office/powerpoint/2010/main" val="390147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pPr/>
              <a:t>9/8/2010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pPr/>
              <a:t>9/8/2010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pPr/>
              <a:t>9/8/2010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pPr/>
              <a:t>9/8/2010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9/8/2010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8385048" cy="1828800"/>
          </a:xfrm>
        </p:spPr>
        <p:txBody>
          <a:bodyPr/>
          <a:lstStyle/>
          <a:p>
            <a:r>
              <a:rPr lang="en-US" dirty="0" smtClean="0"/>
              <a:t>Tracing the Origins of </a:t>
            </a:r>
            <a:br>
              <a:rPr lang="en-US" dirty="0" smtClean="0"/>
            </a:br>
            <a:r>
              <a:rPr lang="en-US" dirty="0" smtClean="0"/>
              <a:t>Hindu Dharma</a:t>
            </a:r>
            <a:endParaRPr lang="en-US" dirty="0"/>
          </a:p>
        </p:txBody>
      </p:sp>
      <p:sp>
        <p:nvSpPr>
          <p:cNvPr id="3" name="Subtitle 2"/>
          <p:cNvSpPr>
            <a:spLocks noGrp="1"/>
          </p:cNvSpPr>
          <p:nvPr>
            <p:ph type="subTitle" idx="1"/>
          </p:nvPr>
        </p:nvSpPr>
        <p:spPr>
          <a:xfrm>
            <a:off x="533400" y="3228536"/>
            <a:ext cx="7854696" cy="2105464"/>
          </a:xfrm>
        </p:spPr>
        <p:txBody>
          <a:bodyPr>
            <a:normAutofit fontScale="92500" lnSpcReduction="10000"/>
          </a:bodyPr>
          <a:lstStyle/>
          <a:p>
            <a:endParaRPr lang="en-US" dirty="0"/>
          </a:p>
          <a:p>
            <a:endParaRPr lang="en-US" dirty="0" smtClean="0"/>
          </a:p>
          <a:p>
            <a:r>
              <a:rPr lang="en-US" dirty="0" smtClean="0"/>
              <a:t>Krishna </a:t>
            </a:r>
            <a:r>
              <a:rPr lang="en-US" dirty="0" err="1" smtClean="0"/>
              <a:t>Maheshwari</a:t>
            </a:r>
            <a:endParaRPr lang="en-US" dirty="0" smtClean="0"/>
          </a:p>
          <a:p>
            <a:r>
              <a:rPr lang="en-US" dirty="0" smtClean="0"/>
              <a:t>Founder, Hindupedia.com</a:t>
            </a:r>
          </a:p>
          <a:p>
            <a:r>
              <a:rPr lang="en-US" dirty="0" smtClean="0"/>
              <a:t>The Online Encyclopedia of Hindu Dharma</a:t>
            </a:r>
            <a:endParaRPr lang="en-US" dirty="0"/>
          </a:p>
        </p:txBody>
      </p:sp>
    </p:spTree>
    <p:extLst>
      <p:ext uri="{BB962C8B-B14F-4D97-AF65-F5344CB8AC3E}">
        <p14:creationId xmlns:p14="http://schemas.microsoft.com/office/powerpoint/2010/main" val="837956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Saraswati</a:t>
            </a:r>
            <a:r>
              <a:rPr lang="en-US" dirty="0" smtClean="0"/>
              <a:t> River</a:t>
            </a:r>
            <a:endParaRPr lang="en-US" dirty="0"/>
          </a:p>
        </p:txBody>
      </p:sp>
      <p:pic>
        <p:nvPicPr>
          <p:cNvPr id="5" name="Content Placeholder 4" descr="sarasvati-composite2.jpg"/>
          <p:cNvPicPr>
            <a:picLocks noGrp="1" noChangeAspect="1"/>
          </p:cNvPicPr>
          <p:nvPr>
            <p:ph sz="half" idx="1"/>
          </p:nvPr>
        </p:nvPicPr>
        <p:blipFill>
          <a:blip r:embed="rId3" cstate="print"/>
          <a:stretch>
            <a:fillRect/>
          </a:stretch>
        </p:blipFill>
        <p:spPr>
          <a:xfrm>
            <a:off x="5105400" y="3810000"/>
            <a:ext cx="3209925" cy="2705100"/>
          </a:xfrm>
        </p:spPr>
      </p:pic>
      <p:pic>
        <p:nvPicPr>
          <p:cNvPr id="6" name="Content Placeholder 5" descr="sarasvati-map-crop.jpg"/>
          <p:cNvPicPr>
            <a:picLocks noGrp="1" noChangeAspect="1"/>
          </p:cNvPicPr>
          <p:nvPr>
            <p:ph sz="half" idx="2"/>
          </p:nvPr>
        </p:nvPicPr>
        <p:blipFill>
          <a:blip r:embed="rId4" cstate="print"/>
          <a:stretch>
            <a:fillRect/>
          </a:stretch>
        </p:blipFill>
        <p:spPr>
          <a:xfrm>
            <a:off x="5410200" y="1066800"/>
            <a:ext cx="2857500" cy="2705100"/>
          </a:xfrm>
        </p:spPr>
      </p:pic>
      <p:sp>
        <p:nvSpPr>
          <p:cNvPr id="7" name="TextBox 6"/>
          <p:cNvSpPr txBox="1"/>
          <p:nvPr/>
        </p:nvSpPr>
        <p:spPr>
          <a:xfrm>
            <a:off x="457200" y="2057400"/>
            <a:ext cx="4419600" cy="3219343"/>
          </a:xfrm>
          <a:prstGeom prst="rect">
            <a:avLst/>
          </a:prstGeom>
          <a:noFill/>
        </p:spPr>
        <p:txBody>
          <a:bodyPr wrap="square" rtlCol="0">
            <a:spAutoFit/>
          </a:bodyPr>
          <a:lstStyle/>
          <a:p>
            <a:pPr marL="274320" indent="-274320">
              <a:spcBef>
                <a:spcPct val="20000"/>
              </a:spcBef>
              <a:buClr>
                <a:schemeClr val="accent3"/>
              </a:buClr>
              <a:buSzPct val="95000"/>
              <a:buFont typeface="Wingdings 2"/>
              <a:buChar char=""/>
            </a:pPr>
            <a:r>
              <a:rPr lang="en-US" sz="2600" dirty="0" smtClean="0"/>
              <a:t>More than 7 km wide at its widest point at its peak</a:t>
            </a:r>
          </a:p>
          <a:p>
            <a:pPr marL="274320" indent="-274320">
              <a:spcBef>
                <a:spcPct val="20000"/>
              </a:spcBef>
              <a:buClr>
                <a:schemeClr val="accent3"/>
              </a:buClr>
              <a:buSzPct val="95000"/>
              <a:buFont typeface="Wingdings 2"/>
              <a:buChar char=""/>
            </a:pPr>
            <a:r>
              <a:rPr lang="en-US" sz="2800" dirty="0" smtClean="0"/>
              <a:t>Stopped </a:t>
            </a:r>
            <a:r>
              <a:rPr lang="en-US" sz="2800" dirty="0"/>
              <a:t>going to the sea from the Himalayas between </a:t>
            </a:r>
            <a:r>
              <a:rPr lang="en-US" sz="2800" dirty="0" smtClean="0"/>
              <a:t>6000-4000 BC</a:t>
            </a:r>
          </a:p>
          <a:p>
            <a:pPr marL="274320" indent="-274320">
              <a:spcBef>
                <a:spcPct val="20000"/>
              </a:spcBef>
              <a:buClr>
                <a:schemeClr val="accent3"/>
              </a:buClr>
              <a:buSzPct val="95000"/>
              <a:buFont typeface="Wingdings 2"/>
              <a:buChar char=""/>
            </a:pPr>
            <a:r>
              <a:rPr lang="en-US" sz="2800" dirty="0" smtClean="0"/>
              <a:t>Completely dry by 1900 BC</a:t>
            </a:r>
          </a:p>
        </p:txBody>
      </p:sp>
    </p:spTree>
    <p:extLst>
      <p:ext uri="{BB962C8B-B14F-4D97-AF65-F5344CB8AC3E}">
        <p14:creationId xmlns:p14="http://schemas.microsoft.com/office/powerpoint/2010/main" val="162870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Harappan</a:t>
            </a:r>
            <a:r>
              <a:rPr lang="en-US" dirty="0"/>
              <a:t> </a:t>
            </a:r>
            <a:r>
              <a:rPr lang="en-US" dirty="0" smtClean="0"/>
              <a:t>Civilization</a:t>
            </a:r>
            <a:endParaRPr lang="en-US" dirty="0"/>
          </a:p>
        </p:txBody>
      </p:sp>
      <p:sp>
        <p:nvSpPr>
          <p:cNvPr id="3" name="Content Placeholder 2"/>
          <p:cNvSpPr>
            <a:spLocks noGrp="1"/>
          </p:cNvSpPr>
          <p:nvPr>
            <p:ph sz="half" idx="1"/>
          </p:nvPr>
        </p:nvSpPr>
        <p:spPr/>
        <p:txBody>
          <a:bodyPr>
            <a:normAutofit/>
          </a:bodyPr>
          <a:lstStyle/>
          <a:p>
            <a:r>
              <a:rPr lang="en-US" dirty="0" smtClean="0"/>
              <a:t>Approximately  2,600 sites covering over 500,000 </a:t>
            </a:r>
            <a:r>
              <a:rPr lang="en-US" dirty="0" err="1" smtClean="0"/>
              <a:t>sq</a:t>
            </a:r>
            <a:r>
              <a:rPr lang="en-US" dirty="0" smtClean="0"/>
              <a:t> miles (identified so far)</a:t>
            </a:r>
          </a:p>
          <a:p>
            <a:pPr lvl="1"/>
            <a:r>
              <a:rPr lang="en-US" dirty="0" smtClean="0"/>
              <a:t>Modern India covers 1.2M </a:t>
            </a:r>
            <a:r>
              <a:rPr lang="en-US" dirty="0" err="1" smtClean="0"/>
              <a:t>sq</a:t>
            </a:r>
            <a:r>
              <a:rPr lang="en-US" dirty="0" smtClean="0"/>
              <a:t> miles</a:t>
            </a:r>
          </a:p>
          <a:p>
            <a:r>
              <a:rPr lang="en-US" dirty="0" smtClean="0"/>
              <a:t>7000 BC – 1900 BC</a:t>
            </a:r>
          </a:p>
          <a:p>
            <a:r>
              <a:rPr lang="en-US" dirty="0" smtClean="0"/>
              <a:t>Underwater city in the Gulf of </a:t>
            </a:r>
            <a:r>
              <a:rPr lang="en-US" dirty="0" err="1" smtClean="0"/>
              <a:t>Khambat</a:t>
            </a:r>
            <a:r>
              <a:rPr lang="en-US" dirty="0" smtClean="0"/>
              <a:t> dated </a:t>
            </a:r>
            <a:r>
              <a:rPr lang="en-US" dirty="0" smtClean="0"/>
              <a:t>to 7500 BC</a:t>
            </a:r>
          </a:p>
          <a:p>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8022" y="1920875"/>
            <a:ext cx="3718956" cy="4433888"/>
          </a:xfrm>
        </p:spPr>
      </p:pic>
    </p:spTree>
    <p:extLst>
      <p:ext uri="{BB962C8B-B14F-4D97-AF65-F5344CB8AC3E}">
        <p14:creationId xmlns:p14="http://schemas.microsoft.com/office/powerpoint/2010/main" val="2322415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Harappan</a:t>
            </a:r>
            <a:r>
              <a:rPr lang="en-US" dirty="0" smtClean="0"/>
              <a:t> Civilization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Planned City</a:t>
            </a:r>
          </a:p>
          <a:p>
            <a:r>
              <a:rPr lang="en-US" dirty="0" smtClean="0"/>
              <a:t>North-South streets</a:t>
            </a:r>
          </a:p>
          <a:p>
            <a:r>
              <a:rPr lang="en-US" dirty="0" smtClean="0"/>
              <a:t>Houses opened to the East</a:t>
            </a:r>
          </a:p>
          <a:p>
            <a:r>
              <a:rPr lang="en-US" dirty="0" smtClean="0"/>
              <a:t>Each house had a bathroom and a kitchen</a:t>
            </a:r>
          </a:p>
          <a:p>
            <a:r>
              <a:rPr lang="en-US" dirty="0" smtClean="0"/>
              <a:t>Drainage from houses went in under-street sewers</a:t>
            </a:r>
          </a:p>
          <a:p>
            <a:r>
              <a:rPr lang="en-US" dirty="0" smtClean="0"/>
              <a:t>Cities built </a:t>
            </a:r>
            <a:r>
              <a:rPr lang="en-US" dirty="0"/>
              <a:t>to the west of the </a:t>
            </a:r>
            <a:r>
              <a:rPr lang="en-US" dirty="0" smtClean="0"/>
              <a:t>rivers</a:t>
            </a:r>
          </a:p>
          <a:p>
            <a:r>
              <a:rPr lang="en-US" dirty="0" smtClean="0"/>
              <a:t>City planning follows </a:t>
            </a:r>
            <a:r>
              <a:rPr lang="en-US" dirty="0" err="1" smtClean="0"/>
              <a:t>Stapatya</a:t>
            </a:r>
            <a:r>
              <a:rPr lang="en-US" dirty="0" smtClean="0"/>
              <a:t> Veda</a:t>
            </a:r>
          </a:p>
          <a:p>
            <a:r>
              <a:rPr lang="en-US" dirty="0" smtClean="0"/>
              <a:t>Yoga</a:t>
            </a:r>
          </a:p>
          <a:p>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1537" y="1790700"/>
            <a:ext cx="3971925" cy="2857500"/>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300" y="4648200"/>
            <a:ext cx="2148475" cy="2085974"/>
          </a:xfrm>
          <a:prstGeom prst="rect">
            <a:avLst/>
          </a:prstGeom>
        </p:spPr>
      </p:pic>
    </p:spTree>
    <p:extLst>
      <p:ext uri="{BB962C8B-B14F-4D97-AF65-F5344CB8AC3E}">
        <p14:creationId xmlns:p14="http://schemas.microsoft.com/office/powerpoint/2010/main" val="2998964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Mehrgarh</a:t>
            </a:r>
            <a:endParaRPr lang="en-US" dirty="0"/>
          </a:p>
        </p:txBody>
      </p:sp>
      <p:sp>
        <p:nvSpPr>
          <p:cNvPr id="3" name="Content Placeholder 2"/>
          <p:cNvSpPr>
            <a:spLocks noGrp="1"/>
          </p:cNvSpPr>
          <p:nvPr>
            <p:ph sz="half" idx="1"/>
          </p:nvPr>
        </p:nvSpPr>
        <p:spPr/>
        <p:txBody>
          <a:bodyPr/>
          <a:lstStyle/>
          <a:p>
            <a:r>
              <a:rPr lang="en-US" dirty="0" smtClean="0"/>
              <a:t>Early </a:t>
            </a:r>
            <a:r>
              <a:rPr lang="en-US" dirty="0" err="1" smtClean="0"/>
              <a:t>Harrapan</a:t>
            </a:r>
            <a:r>
              <a:rPr lang="en-US" dirty="0" smtClean="0"/>
              <a:t> City</a:t>
            </a:r>
          </a:p>
          <a:p>
            <a:r>
              <a:rPr lang="en-US" dirty="0" smtClean="0"/>
              <a:t>Started 7000 BC</a:t>
            </a:r>
          </a:p>
          <a:p>
            <a:r>
              <a:rPr lang="en-US" dirty="0" smtClean="0"/>
              <a:t>Farming</a:t>
            </a:r>
          </a:p>
          <a:p>
            <a:r>
              <a:rPr lang="en-US" dirty="0" smtClean="0"/>
              <a:t>Animal husbandry</a:t>
            </a:r>
          </a:p>
          <a:p>
            <a:r>
              <a:rPr lang="en-US" dirty="0" smtClean="0"/>
              <a:t>Dentistry</a:t>
            </a:r>
          </a:p>
          <a:p>
            <a:pPr lvl="1"/>
            <a:r>
              <a:rPr lang="en-US" dirty="0" smtClean="0"/>
              <a:t>Picture is of drilling in molars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15000" y="1293178"/>
            <a:ext cx="2209800" cy="4999672"/>
          </a:xfrm>
        </p:spPr>
      </p:pic>
    </p:spTree>
    <p:extLst>
      <p:ext uri="{BB962C8B-B14F-4D97-AF65-F5344CB8AC3E}">
        <p14:creationId xmlns:p14="http://schemas.microsoft.com/office/powerpoint/2010/main" val="744596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Gulf of </a:t>
            </a:r>
            <a:r>
              <a:rPr lang="en-US" b="1" dirty="0" err="1" smtClean="0"/>
              <a:t>Khambhat</a:t>
            </a:r>
            <a:r>
              <a:rPr lang="en-US" b="1" dirty="0" smtClean="0"/>
              <a:t> findings</a:t>
            </a:r>
            <a:endParaRPr lang="en-US" dirty="0"/>
          </a:p>
        </p:txBody>
      </p:sp>
      <p:sp>
        <p:nvSpPr>
          <p:cNvPr id="3" name="Content Placeholder 2"/>
          <p:cNvSpPr>
            <a:spLocks noGrp="1"/>
          </p:cNvSpPr>
          <p:nvPr>
            <p:ph sz="half" idx="1"/>
          </p:nvPr>
        </p:nvSpPr>
        <p:spPr/>
        <p:txBody>
          <a:bodyPr/>
          <a:lstStyle/>
          <a:p>
            <a:r>
              <a:rPr lang="en-US" dirty="0" smtClean="0"/>
              <a:t>Early estimates place city during 7500 BC</a:t>
            </a:r>
          </a:p>
          <a:p>
            <a:r>
              <a:rPr lang="en-US" dirty="0" smtClean="0"/>
              <a:t>5 miles long </a:t>
            </a:r>
          </a:p>
          <a:p>
            <a:r>
              <a:rPr lang="en-US" dirty="0" smtClean="0"/>
              <a:t>2 miles wide</a:t>
            </a:r>
            <a:endParaRPr lang="en-US" dirty="0"/>
          </a:p>
        </p:txBody>
      </p:sp>
      <p:pic>
        <p:nvPicPr>
          <p:cNvPr id="5" name="Content Placeholder 4" descr="Gujarat_Gulfs.jpg"/>
          <p:cNvPicPr>
            <a:picLocks noGrp="1" noChangeAspect="1"/>
          </p:cNvPicPr>
          <p:nvPr>
            <p:ph sz="half" idx="2"/>
          </p:nvPr>
        </p:nvPicPr>
        <p:blipFill>
          <a:blip r:embed="rId3" cstate="print"/>
          <a:stretch>
            <a:fillRect/>
          </a:stretch>
        </p:blipFill>
        <p:spPr>
          <a:xfrm>
            <a:off x="4267200" y="2514600"/>
            <a:ext cx="4775055" cy="3124200"/>
          </a:xfrm>
        </p:spPr>
      </p:pic>
    </p:spTree>
    <p:extLst>
      <p:ext uri="{BB962C8B-B14F-4D97-AF65-F5344CB8AC3E}">
        <p14:creationId xmlns:p14="http://schemas.microsoft.com/office/powerpoint/2010/main" val="389130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Astronomical Basis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391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Astronomical Evidence</a:t>
            </a:r>
            <a:endParaRPr lang="en-US" dirty="0"/>
          </a:p>
        </p:txBody>
      </p:sp>
      <p:sp>
        <p:nvSpPr>
          <p:cNvPr id="5" name="Content Placeholder 4"/>
          <p:cNvSpPr>
            <a:spLocks noGrp="1"/>
          </p:cNvSpPr>
          <p:nvPr>
            <p:ph sz="half" idx="1"/>
          </p:nvPr>
        </p:nvSpPr>
        <p:spPr/>
        <p:txBody>
          <a:bodyPr>
            <a:normAutofit/>
          </a:bodyPr>
          <a:lstStyle/>
          <a:p>
            <a:r>
              <a:rPr lang="en-US" dirty="0" smtClean="0"/>
              <a:t>What do we know based development of astronomy?</a:t>
            </a:r>
          </a:p>
          <a:p>
            <a:r>
              <a:rPr lang="en-US" dirty="0" smtClean="0"/>
              <a:t>Assume naked eye observations </a:t>
            </a:r>
          </a:p>
          <a:p>
            <a:pPr lvl="1"/>
            <a:r>
              <a:rPr lang="en-US" dirty="0" smtClean="0"/>
              <a:t>Accurate to 1/6</a:t>
            </a:r>
            <a:r>
              <a:rPr lang="en-US" dirty="0" smtClean="0">
                <a:latin typeface="Times New Roman"/>
                <a:cs typeface="Times New Roman"/>
              </a:rPr>
              <a:t>°</a:t>
            </a:r>
            <a:endParaRPr lang="en-US" dirty="0" smtClean="0"/>
          </a:p>
        </p:txBody>
      </p:sp>
      <p:sp>
        <p:nvSpPr>
          <p:cNvPr id="7" name="Content Placeholder 6"/>
          <p:cNvSpPr>
            <a:spLocks noGrp="1"/>
          </p:cNvSpPr>
          <p:nvPr>
            <p:ph sz="half" idx="2"/>
          </p:nvPr>
        </p:nvSpPr>
        <p:spPr/>
        <p:txBody>
          <a:bodyPr>
            <a:normAutofit/>
          </a:bodyPr>
          <a:lstStyle/>
          <a:p>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214" t="24138"/>
          <a:stretch/>
        </p:blipFill>
        <p:spPr>
          <a:xfrm>
            <a:off x="4408714" y="1915886"/>
            <a:ext cx="4735286" cy="4438479"/>
          </a:xfrm>
          <a:prstGeom prst="rect">
            <a:avLst/>
          </a:prstGeom>
        </p:spPr>
      </p:pic>
    </p:spTree>
    <p:extLst>
      <p:ext uri="{BB962C8B-B14F-4D97-AF65-F5344CB8AC3E}">
        <p14:creationId xmlns:p14="http://schemas.microsoft.com/office/powerpoint/2010/main" val="3457346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Tropical Year</a:t>
            </a:r>
            <a:endParaRPr lang="en-US" dirty="0"/>
          </a:p>
        </p:txBody>
      </p:sp>
      <p:sp>
        <p:nvSpPr>
          <p:cNvPr id="3" name="Content Placeholder 2"/>
          <p:cNvSpPr>
            <a:spLocks noGrp="1"/>
          </p:cNvSpPr>
          <p:nvPr>
            <p:ph idx="1"/>
          </p:nvPr>
        </p:nvSpPr>
        <p:spPr>
          <a:xfrm>
            <a:off x="457200" y="4800602"/>
            <a:ext cx="8229600" cy="1523998"/>
          </a:xfrm>
        </p:spPr>
        <p:txBody>
          <a:bodyPr>
            <a:normAutofit/>
          </a:bodyPr>
          <a:lstStyle/>
          <a:p>
            <a:r>
              <a:rPr lang="en-US" dirty="0" err="1" smtClean="0"/>
              <a:t>Suryasiddhanta</a:t>
            </a:r>
            <a:r>
              <a:rPr lang="en-US" dirty="0"/>
              <a:t>: 365.2435374 days</a:t>
            </a:r>
          </a:p>
          <a:p>
            <a:r>
              <a:rPr lang="en-US" dirty="0"/>
              <a:t>Modern Science: 365.2421897 days (in 2000)</a:t>
            </a:r>
          </a:p>
          <a:p>
            <a:r>
              <a:rPr lang="en-US" dirty="0"/>
              <a:t>Difference: </a:t>
            </a:r>
            <a:r>
              <a:rPr lang="en-US" dirty="0" smtClean="0"/>
              <a:t>1 </a:t>
            </a:r>
            <a:r>
              <a:rPr lang="en-US" dirty="0"/>
              <a:t>min, 54.44128 </a:t>
            </a:r>
            <a:r>
              <a:rPr lang="en-US" dirty="0" smtClean="0"/>
              <a:t>seconds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67133"/>
            <a:ext cx="6188495" cy="2819400"/>
          </a:xfrm>
          <a:prstGeom prst="rect">
            <a:avLst/>
          </a:prstGeom>
        </p:spPr>
      </p:pic>
      <p:sp>
        <p:nvSpPr>
          <p:cNvPr id="5" name="Content Placeholder 2"/>
          <p:cNvSpPr txBox="1">
            <a:spLocks/>
          </p:cNvSpPr>
          <p:nvPr/>
        </p:nvSpPr>
        <p:spPr>
          <a:xfrm>
            <a:off x="5410200" y="1967133"/>
            <a:ext cx="3733800" cy="169046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Tropical year: </a:t>
            </a:r>
          </a:p>
          <a:p>
            <a:pPr marL="393192" lvl="1" indent="0">
              <a:buNone/>
            </a:pPr>
            <a:r>
              <a:rPr lang="en-US" dirty="0" smtClean="0"/>
              <a:t>Interval between two vernal </a:t>
            </a:r>
            <a:r>
              <a:rPr lang="en-US" dirty="0" err="1" smtClean="0"/>
              <a:t>equinoxs</a:t>
            </a:r>
            <a:endParaRPr lang="en-US" dirty="0" smtClean="0"/>
          </a:p>
        </p:txBody>
      </p:sp>
    </p:spTree>
    <p:extLst>
      <p:ext uri="{BB962C8B-B14F-4D97-AF65-F5344CB8AC3E}">
        <p14:creationId xmlns:p14="http://schemas.microsoft.com/office/powerpoint/2010/main" val="34674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28800"/>
            <a:ext cx="8229600" cy="2514600"/>
          </a:xfrm>
        </p:spPr>
        <p:txBody>
          <a:bodyPr>
            <a:normAutofit fontScale="92500" lnSpcReduction="20000"/>
          </a:bodyPr>
          <a:lstStyle/>
          <a:p>
            <a:r>
              <a:rPr lang="en-US" dirty="0" smtClean="0"/>
              <a:t>Requires knowledge of </a:t>
            </a:r>
          </a:p>
          <a:p>
            <a:pPr lvl="1"/>
            <a:r>
              <a:rPr lang="en-US" dirty="0" smtClean="0"/>
              <a:t>Proper Motion of stars</a:t>
            </a:r>
          </a:p>
          <a:p>
            <a:pPr lvl="2"/>
            <a:r>
              <a:rPr lang="en-US" dirty="0" smtClean="0"/>
              <a:t>1000 years to observe Sirius move 1/6 of a degree</a:t>
            </a:r>
          </a:p>
          <a:p>
            <a:pPr lvl="1"/>
            <a:r>
              <a:rPr lang="en-US" dirty="0" smtClean="0"/>
              <a:t>Motion of Earth’s Perihelion</a:t>
            </a:r>
          </a:p>
          <a:p>
            <a:pPr lvl="1"/>
            <a:r>
              <a:rPr lang="en-US" dirty="0" smtClean="0"/>
              <a:t>Period of Equinoxes</a:t>
            </a:r>
          </a:p>
          <a:p>
            <a:r>
              <a:rPr lang="en-US" dirty="0" smtClean="0"/>
              <a:t>Surya Siddhanta:0</a:t>
            </a:r>
            <a:r>
              <a:rPr lang="en-US" dirty="0" smtClean="0">
                <a:latin typeface="Times New Roman"/>
                <a:cs typeface="Times New Roman"/>
              </a:rPr>
              <a:t>°</a:t>
            </a:r>
            <a:r>
              <a:rPr lang="en-US" dirty="0" smtClean="0"/>
              <a:t>0’50.4” </a:t>
            </a:r>
            <a:r>
              <a:rPr lang="en-US" dirty="0"/>
              <a:t>/ year (or </a:t>
            </a:r>
            <a:r>
              <a:rPr lang="en-US" dirty="0" smtClean="0"/>
              <a:t>0.014</a:t>
            </a:r>
            <a:r>
              <a:rPr lang="en-US" dirty="0">
                <a:latin typeface="Times New Roman"/>
                <a:cs typeface="Times New Roman"/>
              </a:rPr>
              <a:t>°</a:t>
            </a:r>
            <a:r>
              <a:rPr lang="en-US" dirty="0" smtClean="0"/>
              <a:t>)</a:t>
            </a:r>
          </a:p>
          <a:p>
            <a:r>
              <a:rPr lang="en-US" dirty="0" smtClean="0"/>
              <a:t>Year 1900: 0</a:t>
            </a:r>
            <a:r>
              <a:rPr lang="en-US" dirty="0" smtClean="0">
                <a:latin typeface="Times New Roman"/>
                <a:cs typeface="Times New Roman"/>
              </a:rPr>
              <a:t>°</a:t>
            </a:r>
            <a:r>
              <a:rPr lang="en-US" dirty="0" smtClean="0"/>
              <a:t>0’50.2583” / year (</a:t>
            </a:r>
            <a:r>
              <a:rPr lang="en-US" dirty="0"/>
              <a:t>or  </a:t>
            </a:r>
            <a:r>
              <a:rPr lang="en-US" dirty="0" smtClean="0"/>
              <a:t>0.013958</a:t>
            </a:r>
            <a:r>
              <a:rPr lang="en-US" dirty="0" smtClean="0">
                <a:latin typeface="Times New Roman"/>
                <a:cs typeface="Times New Roman"/>
              </a:rPr>
              <a:t>°)</a:t>
            </a:r>
            <a:endParaRPr lang="en-US" dirty="0" smtClean="0"/>
          </a:p>
        </p:txBody>
      </p:sp>
      <p:sp>
        <p:nvSpPr>
          <p:cNvPr id="2" name="Title 1"/>
          <p:cNvSpPr>
            <a:spLocks noGrp="1"/>
          </p:cNvSpPr>
          <p:nvPr>
            <p:ph type="title"/>
          </p:nvPr>
        </p:nvSpPr>
        <p:spPr/>
        <p:txBody>
          <a:bodyPr/>
          <a:lstStyle/>
          <a:p>
            <a:r>
              <a:rPr lang="en-US" dirty="0" smtClean="0"/>
              <a:t>Precession</a:t>
            </a:r>
            <a:endParaRPr lang="en-US" dirty="0"/>
          </a:p>
        </p:txBody>
      </p:sp>
      <p:graphicFrame>
        <p:nvGraphicFramePr>
          <p:cNvPr id="7" name="Diagram 6"/>
          <p:cNvGraphicFramePr/>
          <p:nvPr>
            <p:extLst>
              <p:ext uri="{D42A27DB-BD31-4B8C-83A1-F6EECF244321}">
                <p14:modId xmlns:p14="http://schemas.microsoft.com/office/powerpoint/2010/main" val="2800219679"/>
              </p:ext>
            </p:extLst>
          </p:nvPr>
        </p:nvGraphicFramePr>
        <p:xfrm>
          <a:off x="76200" y="2819400"/>
          <a:ext cx="9220200" cy="5364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14854" r="23371" b="9270"/>
          <a:stretch/>
        </p:blipFill>
        <p:spPr>
          <a:xfrm>
            <a:off x="7010400" y="1524000"/>
            <a:ext cx="1842868" cy="1617785"/>
          </a:xfrm>
          <a:prstGeom prst="rect">
            <a:avLst/>
          </a:prstGeom>
        </p:spPr>
      </p:pic>
    </p:spTree>
    <p:extLst>
      <p:ext uri="{BB962C8B-B14F-4D97-AF65-F5344CB8AC3E}">
        <p14:creationId xmlns:p14="http://schemas.microsoft.com/office/powerpoint/2010/main" val="4243673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Period?</a:t>
            </a:r>
            <a:endParaRPr lang="en-US" dirty="0"/>
          </a:p>
        </p:txBody>
      </p:sp>
      <p:sp>
        <p:nvSpPr>
          <p:cNvPr id="3" name="Content Placeholder 2"/>
          <p:cNvSpPr>
            <a:spLocks noGrp="1"/>
          </p:cNvSpPr>
          <p:nvPr>
            <p:ph idx="1"/>
          </p:nvPr>
        </p:nvSpPr>
        <p:spPr/>
        <p:txBody>
          <a:bodyPr/>
          <a:lstStyle/>
          <a:p>
            <a:r>
              <a:rPr lang="en-US" dirty="0"/>
              <a:t>Total time </a:t>
            </a:r>
            <a:r>
              <a:rPr lang="en-US" dirty="0" smtClean="0"/>
              <a:t>to observe </a:t>
            </a:r>
            <a:r>
              <a:rPr lang="en-US" dirty="0"/>
              <a:t>precession to 3 decimal places: not less than 10,000 years </a:t>
            </a:r>
            <a:endParaRPr lang="en-US" dirty="0" smtClean="0"/>
          </a:p>
          <a:p>
            <a:pPr lvl="1"/>
            <a:r>
              <a:rPr lang="en-US" dirty="0" smtClean="0"/>
              <a:t>Accuracy </a:t>
            </a:r>
            <a:r>
              <a:rPr lang="en-US" dirty="0"/>
              <a:t>of the Surya </a:t>
            </a:r>
            <a:r>
              <a:rPr lang="en-US" dirty="0" err="1"/>
              <a:t>Siddhanta</a:t>
            </a:r>
            <a:r>
              <a:rPr lang="en-US" dirty="0"/>
              <a:t>: 3 decimal </a:t>
            </a:r>
            <a:r>
              <a:rPr lang="en-US" dirty="0" smtClean="0"/>
              <a:t>places</a:t>
            </a:r>
          </a:p>
          <a:p>
            <a:r>
              <a:rPr lang="en-US" dirty="0" smtClean="0"/>
              <a:t>Similarly, to </a:t>
            </a:r>
            <a:r>
              <a:rPr lang="en-US" dirty="0"/>
              <a:t>measure the tropical period of the Sun to </a:t>
            </a:r>
            <a:r>
              <a:rPr lang="en-US" dirty="0" smtClean="0"/>
              <a:t>6 decimal </a:t>
            </a:r>
            <a:r>
              <a:rPr lang="en-US" dirty="0"/>
              <a:t>places </a:t>
            </a:r>
            <a:r>
              <a:rPr lang="en-US" dirty="0" smtClean="0"/>
              <a:t>require not less than 10,000 years</a:t>
            </a:r>
          </a:p>
        </p:txBody>
      </p:sp>
    </p:spTree>
    <p:extLst>
      <p:ext uri="{BB962C8B-B14F-4D97-AF65-F5344CB8AC3E}">
        <p14:creationId xmlns:p14="http://schemas.microsoft.com/office/powerpoint/2010/main" val="2460595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a:t>
            </a:r>
            <a:r>
              <a:rPr lang="en-US" dirty="0"/>
              <a:t>your </a:t>
            </a:r>
            <a:r>
              <a:rPr lang="en-US" dirty="0" smtClean="0"/>
              <a:t>past</a:t>
            </a:r>
            <a:endParaRPr lang="en-US" dirty="0"/>
          </a:p>
        </p:txBody>
      </p:sp>
      <p:sp>
        <p:nvSpPr>
          <p:cNvPr id="3" name="Content Placeholder 2"/>
          <p:cNvSpPr>
            <a:spLocks noGrp="1"/>
          </p:cNvSpPr>
          <p:nvPr>
            <p:ph idx="1"/>
          </p:nvPr>
        </p:nvSpPr>
        <p:spPr/>
        <p:txBody>
          <a:bodyPr/>
          <a:lstStyle/>
          <a:p>
            <a:r>
              <a:rPr lang="en-US" dirty="0" smtClean="0"/>
              <a:t>The </a:t>
            </a:r>
            <a:r>
              <a:rPr lang="en-US" dirty="0"/>
              <a:t>past and present are </a:t>
            </a:r>
            <a:r>
              <a:rPr lang="en-US" dirty="0" smtClean="0"/>
              <a:t>the keys to the future</a:t>
            </a:r>
          </a:p>
          <a:p>
            <a:r>
              <a:rPr lang="en-US" dirty="0" smtClean="0"/>
              <a:t>The past </a:t>
            </a:r>
            <a:r>
              <a:rPr lang="en-US" dirty="0"/>
              <a:t>in </a:t>
            </a:r>
            <a:r>
              <a:rPr lang="en-US" dirty="0" smtClean="0"/>
              <a:t>our case, resolves present </a:t>
            </a:r>
            <a:r>
              <a:rPr lang="en-US" dirty="0"/>
              <a:t>day </a:t>
            </a:r>
            <a:r>
              <a:rPr lang="en-US" dirty="0" smtClean="0"/>
              <a:t>confusion</a:t>
            </a:r>
          </a:p>
          <a:p>
            <a:r>
              <a:rPr lang="en-US" dirty="0" smtClean="0"/>
              <a:t>The past is the core of your roots and who you are</a:t>
            </a:r>
          </a:p>
        </p:txBody>
      </p:sp>
    </p:spTree>
    <p:extLst>
      <p:ext uri="{BB962C8B-B14F-4D97-AF65-F5344CB8AC3E}">
        <p14:creationId xmlns:p14="http://schemas.microsoft.com/office/powerpoint/2010/main" val="2286591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Surya </a:t>
            </a:r>
            <a:r>
              <a:rPr lang="en-US" dirty="0" err="1" smtClean="0"/>
              <a:t>Siddhanta</a:t>
            </a:r>
            <a:endParaRPr lang="en-US" dirty="0"/>
          </a:p>
        </p:txBody>
      </p:sp>
      <p:sp>
        <p:nvSpPr>
          <p:cNvPr id="3" name="Content Placeholder 2"/>
          <p:cNvSpPr>
            <a:spLocks noGrp="1"/>
          </p:cNvSpPr>
          <p:nvPr>
            <p:ph idx="1"/>
          </p:nvPr>
        </p:nvSpPr>
        <p:spPr/>
        <p:txBody>
          <a:bodyPr>
            <a:normAutofit/>
          </a:bodyPr>
          <a:lstStyle/>
          <a:p>
            <a:r>
              <a:rPr lang="en-US" dirty="0" smtClean="0"/>
              <a:t>Exact date unknown, but no later than 300 AD</a:t>
            </a:r>
          </a:p>
          <a:p>
            <a:r>
              <a:rPr lang="en-US" dirty="0" smtClean="0"/>
              <a:t>If you assume 300AD and naked eye observations</a:t>
            </a:r>
          </a:p>
          <a:p>
            <a:pPr lvl="1"/>
            <a:r>
              <a:rPr lang="en-US" dirty="0" smtClean="0"/>
              <a:t>beginning of observations are 10,000 BC </a:t>
            </a:r>
          </a:p>
          <a:p>
            <a:pPr lvl="1"/>
            <a:r>
              <a:rPr lang="en-US" dirty="0" smtClean="0"/>
              <a:t>observations are maintained in records that are continuously passed down from astronomer to astronomer over 10,000 years</a:t>
            </a:r>
          </a:p>
          <a:p>
            <a:r>
              <a:rPr lang="en-US" dirty="0" smtClean="0"/>
              <a:t>Alternatively, assume less time and aided observations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Astronomy of the Veda</a:t>
            </a:r>
            <a:endParaRPr lang="en-US" dirty="0"/>
          </a:p>
        </p:txBody>
      </p:sp>
      <p:sp>
        <p:nvSpPr>
          <p:cNvPr id="3" name="Content Placeholder 2"/>
          <p:cNvSpPr>
            <a:spLocks noGrp="1"/>
          </p:cNvSpPr>
          <p:nvPr>
            <p:ph idx="1"/>
          </p:nvPr>
        </p:nvSpPr>
        <p:spPr/>
        <p:txBody>
          <a:bodyPr>
            <a:normAutofit/>
          </a:bodyPr>
          <a:lstStyle/>
          <a:p>
            <a:r>
              <a:rPr lang="en-US" dirty="0" smtClean="0"/>
              <a:t>Rig Veda</a:t>
            </a:r>
          </a:p>
          <a:p>
            <a:pPr lvl="1"/>
            <a:r>
              <a:rPr lang="en-US" dirty="0" smtClean="0"/>
              <a:t>Winter equinox in </a:t>
            </a:r>
            <a:r>
              <a:rPr lang="en-US" dirty="0" err="1" smtClean="0"/>
              <a:t>Ashwini</a:t>
            </a:r>
            <a:r>
              <a:rPr lang="en-US" dirty="0" smtClean="0"/>
              <a:t> (7000 BC)</a:t>
            </a:r>
          </a:p>
          <a:p>
            <a:pPr lvl="1"/>
            <a:r>
              <a:rPr lang="en-US" dirty="0" err="1" smtClean="0"/>
              <a:t>Revati</a:t>
            </a:r>
            <a:r>
              <a:rPr lang="en-US" dirty="0" smtClean="0"/>
              <a:t> at the winter solstice (6000 BC)</a:t>
            </a:r>
          </a:p>
          <a:p>
            <a:pPr lvl="1"/>
            <a:r>
              <a:rPr lang="en-US" dirty="0" smtClean="0"/>
              <a:t>Vernal Equinox in </a:t>
            </a:r>
            <a:r>
              <a:rPr lang="en-US" dirty="0" err="1" smtClean="0"/>
              <a:t>Punarvasu</a:t>
            </a:r>
            <a:r>
              <a:rPr lang="en-US" dirty="0" smtClean="0"/>
              <a:t> (5000-6000BC)</a:t>
            </a:r>
          </a:p>
          <a:p>
            <a:pPr lvl="1"/>
            <a:r>
              <a:rPr lang="en-US" dirty="0" smtClean="0"/>
              <a:t>Vernal </a:t>
            </a:r>
            <a:r>
              <a:rPr lang="en-US" dirty="0"/>
              <a:t>equinox in </a:t>
            </a:r>
            <a:r>
              <a:rPr lang="en-US" dirty="0" err="1"/>
              <a:t>Mrigashira</a:t>
            </a:r>
            <a:r>
              <a:rPr lang="en-US" dirty="0"/>
              <a:t> </a:t>
            </a:r>
            <a:r>
              <a:rPr lang="en-US" dirty="0" smtClean="0"/>
              <a:t>(</a:t>
            </a:r>
            <a:r>
              <a:rPr lang="en-US" dirty="0"/>
              <a:t>4000 </a:t>
            </a:r>
            <a:r>
              <a:rPr lang="en-US" dirty="0" smtClean="0"/>
              <a:t>BC)</a:t>
            </a:r>
          </a:p>
          <a:p>
            <a:r>
              <a:rPr lang="en-US" dirty="0" err="1" smtClean="0"/>
              <a:t>Yajur</a:t>
            </a:r>
            <a:r>
              <a:rPr lang="en-US" dirty="0" smtClean="0"/>
              <a:t> Veda</a:t>
            </a:r>
          </a:p>
          <a:p>
            <a:pPr lvl="1"/>
            <a:r>
              <a:rPr lang="en-US" dirty="0" err="1"/>
              <a:t>Krittika</a:t>
            </a:r>
            <a:r>
              <a:rPr lang="en-US" b="1" dirty="0"/>
              <a:t> </a:t>
            </a:r>
            <a:r>
              <a:rPr lang="en-US" dirty="0"/>
              <a:t>at the winter solstice (8500 BC)</a:t>
            </a:r>
          </a:p>
          <a:p>
            <a:pPr lvl="1"/>
            <a:r>
              <a:rPr lang="en-US" dirty="0" err="1"/>
              <a:t>Purvabhadrapada</a:t>
            </a:r>
            <a:r>
              <a:rPr lang="en-US" dirty="0"/>
              <a:t> </a:t>
            </a:r>
            <a:r>
              <a:rPr lang="en-US" dirty="0" err="1"/>
              <a:t>nakshatra</a:t>
            </a:r>
            <a:r>
              <a:rPr lang="en-US" dirty="0"/>
              <a:t> as rising due east (10000 BC)</a:t>
            </a:r>
          </a:p>
          <a:p>
            <a:endParaRPr lang="en-US" dirty="0" smtClean="0"/>
          </a:p>
        </p:txBody>
      </p:sp>
    </p:spTree>
    <p:extLst>
      <p:ext uri="{BB962C8B-B14F-4D97-AF65-F5344CB8AC3E}">
        <p14:creationId xmlns:p14="http://schemas.microsoft.com/office/powerpoint/2010/main" val="2722011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Astronomical Dating Problems</a:t>
            </a:r>
          </a:p>
        </p:txBody>
      </p:sp>
      <p:sp>
        <p:nvSpPr>
          <p:cNvPr id="3" name="Content Placeholder 2"/>
          <p:cNvSpPr>
            <a:spLocks noGrp="1"/>
          </p:cNvSpPr>
          <p:nvPr>
            <p:ph idx="1"/>
          </p:nvPr>
        </p:nvSpPr>
        <p:spPr>
          <a:xfrm>
            <a:off x="76200" y="4935538"/>
            <a:ext cx="9067800" cy="1770062"/>
          </a:xfrm>
        </p:spPr>
        <p:txBody>
          <a:bodyPr>
            <a:normAutofit lnSpcReduction="10000"/>
          </a:bodyPr>
          <a:lstStyle/>
          <a:p>
            <a:pPr marL="0" indent="0" algn="ctr">
              <a:buNone/>
            </a:pPr>
            <a:r>
              <a:rPr lang="en-US" sz="2400" b="1" dirty="0" smtClean="0"/>
              <a:t>To find when an equinox was in a </a:t>
            </a:r>
            <a:r>
              <a:rPr lang="en-US" sz="2400" b="1" dirty="0" err="1" smtClean="0"/>
              <a:t>nakshatra</a:t>
            </a:r>
            <a:r>
              <a:rPr lang="en-US" sz="2400" b="1" dirty="0"/>
              <a:t>:</a:t>
            </a:r>
            <a:endParaRPr lang="en-US" sz="2400" b="1" dirty="0" smtClean="0"/>
          </a:p>
          <a:p>
            <a:pPr marL="0" indent="0" algn="ctr">
              <a:buNone/>
            </a:pPr>
            <a:endParaRPr lang="en-US" sz="2400" b="1" dirty="0" smtClean="0"/>
          </a:p>
          <a:p>
            <a:pPr marL="0" indent="0" algn="ctr">
              <a:buNone/>
            </a:pPr>
            <a:endParaRPr lang="en-US" sz="2400" b="1" dirty="0"/>
          </a:p>
          <a:p>
            <a:pPr marL="0" indent="0" algn="ctr">
              <a:buNone/>
            </a:pPr>
            <a:r>
              <a:rPr lang="en-US" sz="2400" b="1" dirty="0"/>
              <a:t>y</a:t>
            </a:r>
            <a:r>
              <a:rPr lang="en-US" sz="2400" b="1" dirty="0" smtClean="0"/>
              <a:t>ears ago where N </a:t>
            </a:r>
            <a:r>
              <a:rPr lang="en-US" sz="2400" b="1" dirty="0"/>
              <a:t>&gt;= </a:t>
            </a:r>
            <a:r>
              <a:rPr lang="en-US" sz="2400" b="1" dirty="0" smtClean="0"/>
              <a:t>0</a:t>
            </a:r>
          </a:p>
          <a:p>
            <a:pPr marL="0" indent="0" algn="ctr">
              <a:buNone/>
            </a:pPr>
            <a:endParaRPr lang="en-US" sz="2400" dirty="0"/>
          </a:p>
        </p:txBody>
      </p:sp>
      <p:sp>
        <p:nvSpPr>
          <p:cNvPr id="10" name="Content Placeholder 2"/>
          <p:cNvSpPr txBox="1">
            <a:spLocks/>
          </p:cNvSpPr>
          <p:nvPr/>
        </p:nvSpPr>
        <p:spPr>
          <a:xfrm>
            <a:off x="5334000" y="1998663"/>
            <a:ext cx="3733800" cy="272573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t>27 </a:t>
            </a:r>
            <a:r>
              <a:rPr lang="en-US" sz="2400" dirty="0" err="1" smtClean="0"/>
              <a:t>Nakshatras</a:t>
            </a:r>
            <a:endParaRPr lang="en-US" sz="2400" dirty="0" smtClean="0"/>
          </a:p>
          <a:p>
            <a:r>
              <a:rPr lang="en-US" sz="2400" dirty="0" err="1" smtClean="0"/>
              <a:t>Nakshatra</a:t>
            </a:r>
            <a:r>
              <a:rPr lang="en-US" sz="2400" dirty="0" smtClean="0"/>
              <a:t> lasts 955 years</a:t>
            </a:r>
          </a:p>
          <a:p>
            <a:r>
              <a:rPr lang="en-US" sz="2400" dirty="0" smtClean="0"/>
              <a:t>Cycle repeats every 25,675 years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02946729"/>
              </p:ext>
            </p:extLst>
          </p:nvPr>
        </p:nvGraphicFramePr>
        <p:xfrm>
          <a:off x="2971800" y="5410200"/>
          <a:ext cx="3581400" cy="741680"/>
        </p:xfrm>
        <a:graphic>
          <a:graphicData uri="http://schemas.openxmlformats.org/drawingml/2006/table">
            <a:tbl>
              <a:tblPr bandRow="1">
                <a:tableStyleId>{5C22544A-7EE6-4342-B048-85BDC9FD1C3A}</a:tableStyleId>
              </a:tblPr>
              <a:tblGrid>
                <a:gridCol w="1447800"/>
                <a:gridCol w="2133600"/>
              </a:tblGrid>
              <a:tr h="370840">
                <a:tc>
                  <a:txBody>
                    <a:bodyPr/>
                    <a:lstStyle/>
                    <a:p>
                      <a:r>
                        <a:rPr lang="en-US" dirty="0" smtClean="0"/>
                        <a:t>Inner Limit</a:t>
                      </a:r>
                      <a:endParaRPr lang="en-US" dirty="0"/>
                    </a:p>
                  </a:txBody>
                  <a:tcPr/>
                </a:tc>
                <a:tc>
                  <a:txBody>
                    <a:bodyPr/>
                    <a:lstStyle/>
                    <a:p>
                      <a:r>
                        <a:rPr lang="en-US" sz="1800" b="1" dirty="0" smtClean="0"/>
                        <a:t>(N x 25,675)+7,634</a:t>
                      </a:r>
                      <a:endParaRPr lang="en-US" dirty="0"/>
                    </a:p>
                  </a:txBody>
                  <a:tcPr/>
                </a:tc>
              </a:tr>
              <a:tr h="370840">
                <a:tc>
                  <a:txBody>
                    <a:bodyPr/>
                    <a:lstStyle/>
                    <a:p>
                      <a:r>
                        <a:rPr lang="en-US" dirty="0" smtClean="0"/>
                        <a:t>Outer Limit</a:t>
                      </a:r>
                      <a:endParaRPr lang="en-US" dirty="0"/>
                    </a:p>
                  </a:txBody>
                  <a:tcPr/>
                </a:tc>
                <a:tc>
                  <a:txBody>
                    <a:bodyPr/>
                    <a:lstStyle/>
                    <a:p>
                      <a:r>
                        <a:rPr lang="en-US" sz="1800" b="1" dirty="0" smtClean="0"/>
                        <a:t>(N x 25,675)+9,542 </a:t>
                      </a:r>
                      <a:endParaRPr lang="en-US"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905000"/>
            <a:ext cx="49815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174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Ramayana</a:t>
            </a:r>
            <a:endParaRPr lang="en-US" dirty="0"/>
          </a:p>
        </p:txBody>
      </p:sp>
      <p:sp>
        <p:nvSpPr>
          <p:cNvPr id="3" name="Content Placeholder 2"/>
          <p:cNvSpPr>
            <a:spLocks noGrp="1"/>
          </p:cNvSpPr>
          <p:nvPr>
            <p:ph sz="half" idx="1"/>
          </p:nvPr>
        </p:nvSpPr>
        <p:spPr/>
        <p:txBody>
          <a:bodyPr/>
          <a:lstStyle/>
          <a:p>
            <a:r>
              <a:rPr lang="en-US" dirty="0" smtClean="0"/>
              <a:t>Dating much more uncertain</a:t>
            </a:r>
          </a:p>
          <a:p>
            <a:r>
              <a:rPr lang="en-US" dirty="0" smtClean="0"/>
              <a:t>Contains lots of astronomical details</a:t>
            </a:r>
          </a:p>
          <a:p>
            <a:r>
              <a:rPr lang="en-US" dirty="0" smtClean="0"/>
              <a:t>Self dates to </a:t>
            </a:r>
            <a:r>
              <a:rPr lang="en-US" dirty="0" err="1" smtClean="0"/>
              <a:t>Treta</a:t>
            </a:r>
            <a:r>
              <a:rPr lang="en-US" dirty="0" smtClean="0"/>
              <a:t> Yuga</a:t>
            </a:r>
          </a:p>
          <a:p>
            <a:r>
              <a:rPr lang="en-US" dirty="0" err="1" smtClean="0"/>
              <a:t>Valmiki</a:t>
            </a:r>
            <a:r>
              <a:rPr lang="en-US" dirty="0" smtClean="0"/>
              <a:t> referred to in the </a:t>
            </a:r>
            <a:r>
              <a:rPr lang="en-US" dirty="0" err="1" smtClean="0"/>
              <a:t>Yajurveda</a:t>
            </a:r>
            <a:endParaRPr lang="en-US" dirty="0" smtClean="0"/>
          </a:p>
          <a:p>
            <a:r>
              <a:rPr lang="en-US" dirty="0" smtClean="0"/>
              <a:t>Does not discuss the </a:t>
            </a:r>
            <a:r>
              <a:rPr lang="en-US" dirty="0" err="1" smtClean="0"/>
              <a:t>Saraswati</a:t>
            </a:r>
            <a:r>
              <a:rPr lang="en-US" dirty="0" smtClean="0"/>
              <a:t> River </a:t>
            </a:r>
          </a:p>
          <a:p>
            <a:endParaRPr lang="en-US" dirty="0"/>
          </a:p>
        </p:txBody>
      </p:sp>
      <p:graphicFrame>
        <p:nvGraphicFramePr>
          <p:cNvPr id="20" name="Content Placeholder 19"/>
          <p:cNvGraphicFramePr>
            <a:graphicFrameLocks noGrp="1"/>
          </p:cNvGraphicFramePr>
          <p:nvPr>
            <p:ph sz="half" idx="2"/>
            <p:extLst>
              <p:ext uri="{D42A27DB-BD31-4B8C-83A1-F6EECF244321}">
                <p14:modId xmlns:p14="http://schemas.microsoft.com/office/powerpoint/2010/main" val="1489428343"/>
              </p:ext>
            </p:extLst>
          </p:nvPr>
        </p:nvGraphicFramePr>
        <p:xfrm>
          <a:off x="4038600" y="1752600"/>
          <a:ext cx="495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253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060508_human_evolution_02.jpg"/>
          <p:cNvPicPr>
            <a:picLocks noChangeAspect="1"/>
          </p:cNvPicPr>
          <p:nvPr/>
        </p:nvPicPr>
        <p:blipFill>
          <a:blip r:embed="rId3" cstate="print"/>
          <a:stretch>
            <a:fillRect/>
          </a:stretch>
        </p:blipFill>
        <p:spPr>
          <a:xfrm>
            <a:off x="228600" y="1938997"/>
            <a:ext cx="8732240" cy="4442528"/>
          </a:xfrm>
          <a:prstGeom prst="rect">
            <a:avLst/>
          </a:prstGeom>
        </p:spPr>
      </p:pic>
      <p:sp>
        <p:nvSpPr>
          <p:cNvPr id="2" name="Title 1"/>
          <p:cNvSpPr>
            <a:spLocks noGrp="1"/>
          </p:cNvSpPr>
          <p:nvPr>
            <p:ph type="title"/>
          </p:nvPr>
        </p:nvSpPr>
        <p:spPr/>
        <p:txBody>
          <a:bodyPr/>
          <a:lstStyle/>
          <a:p>
            <a:r>
              <a:rPr lang="en-US" dirty="0" smtClean="0"/>
              <a:t>Ramayana?</a:t>
            </a:r>
            <a:endParaRPr lang="en-US" dirty="0"/>
          </a:p>
        </p:txBody>
      </p:sp>
      <p:pic>
        <p:nvPicPr>
          <p:cNvPr id="8" name="Content Placeholder 7"/>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7820" t="1093" r="17971" b="4105"/>
          <a:stretch/>
        </p:blipFill>
        <p:spPr>
          <a:xfrm>
            <a:off x="4267200" y="3963063"/>
            <a:ext cx="1171316" cy="2606040"/>
          </a:xfrm>
        </p:spPr>
      </p:pic>
      <p:sp>
        <p:nvSpPr>
          <p:cNvPr id="4" name="Content Placeholder 3"/>
          <p:cNvSpPr>
            <a:spLocks noGrp="1"/>
          </p:cNvSpPr>
          <p:nvPr>
            <p:ph sz="half" idx="2"/>
          </p:nvPr>
        </p:nvSpPr>
        <p:spPr/>
        <p:txBody>
          <a:bodyPr/>
          <a:lstStyle/>
          <a:p>
            <a:endParaRPr lang="en-US"/>
          </a:p>
        </p:txBody>
      </p:sp>
      <p:sp>
        <p:nvSpPr>
          <p:cNvPr id="6" name="Oval 5"/>
          <p:cNvSpPr/>
          <p:nvPr/>
        </p:nvSpPr>
        <p:spPr>
          <a:xfrm>
            <a:off x="7391400" y="3505200"/>
            <a:ext cx="762000" cy="30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evolution_1903_wideweb__430x328,1.jpg"/>
          <p:cNvPicPr>
            <a:picLocks noChangeAspect="1"/>
          </p:cNvPicPr>
          <p:nvPr/>
        </p:nvPicPr>
        <p:blipFill rotWithShape="1">
          <a:blip r:embed="rId5" cstate="print"/>
          <a:srcRect l="33440" t="15459" r="34485"/>
          <a:stretch/>
        </p:blipFill>
        <p:spPr>
          <a:xfrm>
            <a:off x="2971800" y="3963063"/>
            <a:ext cx="1295400" cy="2604357"/>
          </a:xfrm>
          <a:prstGeom prst="rect">
            <a:avLst/>
          </a:prstGeom>
        </p:spPr>
      </p:pic>
    </p:spTree>
    <p:extLst>
      <p:ext uri="{BB962C8B-B14F-4D97-AF65-F5344CB8AC3E}">
        <p14:creationId xmlns:p14="http://schemas.microsoft.com/office/powerpoint/2010/main" val="23554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Mahabharata</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Dating</a:t>
            </a:r>
          </a:p>
          <a:p>
            <a:pPr lvl="1"/>
            <a:r>
              <a:rPr lang="en-US" dirty="0" smtClean="0"/>
              <a:t>5500 BC and 1100 BC</a:t>
            </a:r>
          </a:p>
          <a:p>
            <a:pPr lvl="1"/>
            <a:r>
              <a:rPr lang="en-US" dirty="0" smtClean="0"/>
              <a:t>Based on astronomy, lists of Kings, </a:t>
            </a:r>
            <a:r>
              <a:rPr lang="en-US" dirty="0" err="1" smtClean="0"/>
              <a:t>etc</a:t>
            </a:r>
            <a:endParaRPr lang="en-US" dirty="0" smtClean="0"/>
          </a:p>
          <a:p>
            <a:r>
              <a:rPr lang="en-US" dirty="0" smtClean="0"/>
              <a:t>Possible co-incidence with archeological evidence</a:t>
            </a:r>
          </a:p>
          <a:p>
            <a:r>
              <a:rPr lang="en-US" dirty="0" smtClean="0"/>
              <a:t>140 astronomical references</a:t>
            </a:r>
          </a:p>
          <a:p>
            <a:r>
              <a:rPr lang="en-US" dirty="0" smtClean="0"/>
              <a:t>Discovery of submerged </a:t>
            </a:r>
            <a:r>
              <a:rPr lang="en-US" dirty="0" err="1" smtClean="0"/>
              <a:t>Dwarka</a:t>
            </a:r>
            <a:r>
              <a:rPr lang="en-US" dirty="0" smtClean="0"/>
              <a:t> off the coast of </a:t>
            </a:r>
            <a:r>
              <a:rPr lang="en-US" dirty="0" err="1" smtClean="0"/>
              <a:t>Dwarka</a:t>
            </a:r>
            <a:endParaRPr lang="en-US" dirty="0" smtClean="0"/>
          </a:p>
          <a:p>
            <a:pPr lvl="1"/>
            <a:r>
              <a:rPr lang="en-US" dirty="0" smtClean="0"/>
              <a:t>Containing a seal mentioned in the Mahabharata</a:t>
            </a:r>
          </a:p>
          <a:p>
            <a:pPr lvl="1"/>
            <a:r>
              <a:rPr lang="en-US" dirty="0" smtClean="0"/>
              <a:t>Apparently on land reclaimed from the sea</a:t>
            </a:r>
          </a:p>
          <a:p>
            <a:r>
              <a:rPr lang="en-US" dirty="0" smtClean="0"/>
              <a:t>Refers to </a:t>
            </a:r>
            <a:r>
              <a:rPr lang="en-US" dirty="0" err="1" smtClean="0"/>
              <a:t>Saraswati</a:t>
            </a:r>
            <a:r>
              <a:rPr lang="en-US" dirty="0" smtClean="0"/>
              <a:t> as a seasonal river</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219200"/>
            <a:ext cx="3700028" cy="52762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Technological Basis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391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Rigveda</a:t>
            </a:r>
            <a:r>
              <a:rPr lang="en-US" dirty="0" smtClean="0"/>
              <a:t>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Vehicles</a:t>
            </a:r>
          </a:p>
          <a:p>
            <a:pPr lvl="1"/>
            <a:r>
              <a:rPr lang="en-US" dirty="0" err="1" smtClean="0"/>
              <a:t>Jalayan</a:t>
            </a:r>
            <a:endParaRPr lang="en-US" dirty="0"/>
          </a:p>
          <a:p>
            <a:pPr lvl="2"/>
            <a:r>
              <a:rPr lang="en-US" dirty="0" smtClean="0"/>
              <a:t>a </a:t>
            </a:r>
            <a:r>
              <a:rPr lang="en-US" dirty="0"/>
              <a:t>vehicle designed to operate in air and </a:t>
            </a:r>
            <a:r>
              <a:rPr lang="en-US" dirty="0" smtClean="0"/>
              <a:t>water</a:t>
            </a:r>
          </a:p>
          <a:p>
            <a:pPr lvl="1"/>
            <a:r>
              <a:rPr lang="en-US" dirty="0" err="1" smtClean="0"/>
              <a:t>Kaara</a:t>
            </a:r>
            <a:endParaRPr lang="en-US" dirty="0" smtClean="0"/>
          </a:p>
          <a:p>
            <a:pPr lvl="2"/>
            <a:r>
              <a:rPr lang="en-US" dirty="0" smtClean="0"/>
              <a:t>a </a:t>
            </a:r>
            <a:r>
              <a:rPr lang="en-US" dirty="0"/>
              <a:t>vehicle that operates on ground and in </a:t>
            </a:r>
            <a:r>
              <a:rPr lang="en-US" dirty="0" smtClean="0"/>
              <a:t>water</a:t>
            </a:r>
          </a:p>
          <a:p>
            <a:pPr lvl="1"/>
            <a:r>
              <a:rPr lang="en-US" dirty="0" err="1" smtClean="0"/>
              <a:t>Tritala</a:t>
            </a:r>
            <a:endParaRPr lang="en-US" dirty="0" smtClean="0"/>
          </a:p>
          <a:p>
            <a:pPr lvl="2"/>
            <a:r>
              <a:rPr lang="en-US" dirty="0" smtClean="0"/>
              <a:t>a </a:t>
            </a:r>
            <a:r>
              <a:rPr lang="en-US" dirty="0"/>
              <a:t>vehicle consisting of three </a:t>
            </a:r>
            <a:r>
              <a:rPr lang="en-US" dirty="0" smtClean="0"/>
              <a:t>stories</a:t>
            </a:r>
          </a:p>
          <a:p>
            <a:pPr lvl="1"/>
            <a:r>
              <a:rPr lang="en-US" dirty="0" err="1" smtClean="0"/>
              <a:t>Trichakra</a:t>
            </a:r>
            <a:r>
              <a:rPr lang="en-US" dirty="0" smtClean="0"/>
              <a:t> </a:t>
            </a:r>
            <a:r>
              <a:rPr lang="en-US" dirty="0" err="1" smtClean="0"/>
              <a:t>Ratha</a:t>
            </a:r>
            <a:endParaRPr lang="en-US" dirty="0" smtClean="0"/>
          </a:p>
          <a:p>
            <a:pPr lvl="2"/>
            <a:r>
              <a:rPr lang="en-US" dirty="0" smtClean="0"/>
              <a:t>a </a:t>
            </a:r>
            <a:r>
              <a:rPr lang="en-US" dirty="0"/>
              <a:t>three-wheeled vehicle designed to operate in the </a:t>
            </a:r>
            <a:r>
              <a:rPr lang="en-US" dirty="0" smtClean="0"/>
              <a:t>air</a:t>
            </a:r>
          </a:p>
          <a:p>
            <a:pPr lvl="1"/>
            <a:r>
              <a:rPr lang="en-US" dirty="0" err="1" smtClean="0"/>
              <a:t>Vaayu</a:t>
            </a:r>
            <a:r>
              <a:rPr lang="en-US" dirty="0" smtClean="0"/>
              <a:t> </a:t>
            </a:r>
            <a:r>
              <a:rPr lang="en-US" dirty="0" err="1" smtClean="0"/>
              <a:t>Ratha</a:t>
            </a:r>
            <a:endParaRPr lang="en-US" dirty="0" smtClean="0"/>
          </a:p>
          <a:p>
            <a:pPr lvl="2"/>
            <a:r>
              <a:rPr lang="en-US" dirty="0" smtClean="0"/>
              <a:t>a </a:t>
            </a:r>
            <a:r>
              <a:rPr lang="en-US" dirty="0"/>
              <a:t>gas or wind-powered </a:t>
            </a:r>
            <a:r>
              <a:rPr lang="en-US" dirty="0" smtClean="0"/>
              <a:t>chariot</a:t>
            </a:r>
          </a:p>
          <a:p>
            <a:pPr lvl="1"/>
            <a:r>
              <a:rPr lang="en-US" dirty="0" err="1" smtClean="0"/>
              <a:t>Vidyut</a:t>
            </a:r>
            <a:r>
              <a:rPr lang="en-US" dirty="0" smtClean="0"/>
              <a:t> </a:t>
            </a:r>
            <a:r>
              <a:rPr lang="en-US" dirty="0" err="1" smtClean="0"/>
              <a:t>Ratha</a:t>
            </a:r>
            <a:endParaRPr lang="en-US" dirty="0" smtClean="0"/>
          </a:p>
          <a:p>
            <a:pPr lvl="2"/>
            <a:r>
              <a:rPr lang="en-US" dirty="0" smtClean="0"/>
              <a:t>a </a:t>
            </a:r>
            <a:r>
              <a:rPr lang="en-US" dirty="0"/>
              <a:t>vehicle that operates on </a:t>
            </a:r>
            <a:r>
              <a:rPr lang="en-US" dirty="0" smtClean="0"/>
              <a:t>power</a:t>
            </a:r>
          </a:p>
          <a:p>
            <a:r>
              <a:rPr lang="en-US" dirty="0"/>
              <a:t>The Earth is held in space by the </a:t>
            </a:r>
            <a:r>
              <a:rPr lang="en-US" dirty="0" smtClean="0"/>
              <a:t>Sun</a:t>
            </a:r>
          </a:p>
          <a:p>
            <a:r>
              <a:rPr lang="en-US" dirty="0" smtClean="0"/>
              <a:t>Earth being round and in solar orbit</a:t>
            </a:r>
          </a:p>
          <a:p>
            <a:pPr lvl="1"/>
            <a:r>
              <a:rPr lang="en-US" dirty="0" smtClean="0"/>
              <a:t>The </a:t>
            </a:r>
            <a:r>
              <a:rPr lang="en-US" dirty="0"/>
              <a:t>Sun does never set nor rise. When people think the Sun is setting (it is not so). For after having arrived at the end of the day it makes itself produce two opposite effects, making night to what is below and day to what is on the other side…Having reached the end of the night, it makes itself produce two opposite effects, making day to what is below and night to what is on the other side. In fact, the Sun never sets</a:t>
            </a:r>
            <a:r>
              <a:rPr lang="en-US" dirty="0" smtClean="0"/>
              <a:t>….”</a:t>
            </a:r>
          </a:p>
          <a:p>
            <a:r>
              <a:rPr lang="en-US" dirty="0" smtClean="0"/>
              <a:t>Error Correcting Codes &amp; Encryption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364" y="2209801"/>
            <a:ext cx="3950374" cy="2590799"/>
          </a:xfrm>
          <a:prstGeom prst="rect">
            <a:avLst/>
          </a:prstGeom>
        </p:spPr>
      </p:pic>
    </p:spTree>
    <p:extLst>
      <p:ext uri="{BB962C8B-B14F-4D97-AF65-F5344CB8AC3E}">
        <p14:creationId xmlns:p14="http://schemas.microsoft.com/office/powerpoint/2010/main" val="1357840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Scriptures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Multiple types of </a:t>
            </a:r>
            <a:r>
              <a:rPr lang="en-US" dirty="0" err="1" smtClean="0"/>
              <a:t>Viman</a:t>
            </a:r>
            <a:r>
              <a:rPr lang="en-US" dirty="0" smtClean="0"/>
              <a:t>-s</a:t>
            </a:r>
          </a:p>
          <a:p>
            <a:pPr lvl="1"/>
            <a:r>
              <a:rPr lang="en-US" dirty="0" smtClean="0"/>
              <a:t>their construction, their properties, </a:t>
            </a:r>
            <a:r>
              <a:rPr lang="en-US" dirty="0" err="1" smtClean="0"/>
              <a:t>etc</a:t>
            </a:r>
            <a:endParaRPr lang="en-US" dirty="0"/>
          </a:p>
          <a:p>
            <a:r>
              <a:rPr lang="en-US" dirty="0" smtClean="0"/>
              <a:t>Time Measurement:</a:t>
            </a:r>
          </a:p>
          <a:p>
            <a:pPr lvl="1"/>
            <a:r>
              <a:rPr lang="en-US" dirty="0" err="1" smtClean="0"/>
              <a:t>truti</a:t>
            </a:r>
            <a:r>
              <a:rPr lang="en-US" dirty="0"/>
              <a:t>, lasting 1/1,000,0000 of a second </a:t>
            </a:r>
            <a:endParaRPr lang="en-US" dirty="0" smtClean="0"/>
          </a:p>
          <a:p>
            <a:pPr lvl="1"/>
            <a:r>
              <a:rPr lang="en-US" dirty="0" err="1" smtClean="0"/>
              <a:t>mahamantavara</a:t>
            </a:r>
            <a:r>
              <a:rPr lang="en-US" dirty="0" smtClean="0"/>
              <a:t> </a:t>
            </a:r>
            <a:r>
              <a:rPr lang="en-US" dirty="0"/>
              <a:t>of 311 trillion </a:t>
            </a:r>
            <a:r>
              <a:rPr lang="en-US" dirty="0" smtClean="0"/>
              <a:t>years</a:t>
            </a:r>
          </a:p>
          <a:p>
            <a:r>
              <a:rPr lang="en-US" dirty="0" smtClean="0"/>
              <a:t>Water life cycle</a:t>
            </a:r>
          </a:p>
          <a:p>
            <a:pPr lvl="1"/>
            <a:r>
              <a:rPr lang="en-US" dirty="0" smtClean="0"/>
              <a:t>Water </a:t>
            </a:r>
            <a:r>
              <a:rPr lang="en-US" dirty="0"/>
              <a:t>ascends towards the sky in vapors; </a:t>
            </a:r>
            <a:endParaRPr lang="en-US" dirty="0" smtClean="0"/>
          </a:p>
          <a:p>
            <a:pPr lvl="1"/>
            <a:r>
              <a:rPr lang="en-US" dirty="0" smtClean="0"/>
              <a:t>from </a:t>
            </a:r>
            <a:r>
              <a:rPr lang="en-US" dirty="0"/>
              <a:t>the sun it descends in rain, </a:t>
            </a:r>
            <a:endParaRPr lang="en-US" dirty="0" smtClean="0"/>
          </a:p>
          <a:p>
            <a:pPr lvl="1"/>
            <a:r>
              <a:rPr lang="en-US" dirty="0" smtClean="0"/>
              <a:t>from </a:t>
            </a:r>
            <a:r>
              <a:rPr lang="en-US" dirty="0"/>
              <a:t>the rains are born the plants, </a:t>
            </a:r>
            <a:endParaRPr lang="en-US" dirty="0" smtClean="0"/>
          </a:p>
          <a:p>
            <a:pPr lvl="1"/>
            <a:r>
              <a:rPr lang="en-US" dirty="0" smtClean="0"/>
              <a:t>from </a:t>
            </a:r>
            <a:r>
              <a:rPr lang="en-US" dirty="0"/>
              <a:t>the plants, </a:t>
            </a:r>
            <a:r>
              <a:rPr lang="en-US" dirty="0" smtClean="0"/>
              <a:t>animals</a:t>
            </a:r>
          </a:p>
          <a:p>
            <a:r>
              <a:rPr lang="en-US" dirty="0" smtClean="0"/>
              <a:t>Age </a:t>
            </a:r>
            <a:r>
              <a:rPr lang="en-US" dirty="0"/>
              <a:t>of the earth at more than 4 billion </a:t>
            </a:r>
            <a:r>
              <a:rPr lang="en-US" dirty="0" smtClean="0"/>
              <a:t>years</a:t>
            </a:r>
          </a:p>
          <a:p>
            <a:r>
              <a:rPr lang="en-US" dirty="0" smtClean="0"/>
              <a:t>Relativity of Time</a:t>
            </a:r>
          </a:p>
        </p:txBody>
      </p:sp>
    </p:spTree>
    <p:extLst>
      <p:ext uri="{BB962C8B-B14F-4D97-AF65-F5344CB8AC3E}">
        <p14:creationId xmlns:p14="http://schemas.microsoft.com/office/powerpoint/2010/main" val="2913155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Mahabharata War</a:t>
            </a:r>
            <a:endParaRPr lang="en-US" dirty="0"/>
          </a:p>
        </p:txBody>
      </p:sp>
      <p:sp>
        <p:nvSpPr>
          <p:cNvPr id="6" name="Content Placeholder 5"/>
          <p:cNvSpPr>
            <a:spLocks noGrp="1"/>
          </p:cNvSpPr>
          <p:nvPr>
            <p:ph idx="1"/>
          </p:nvPr>
        </p:nvSpPr>
        <p:spPr/>
        <p:txBody>
          <a:bodyPr>
            <a:normAutofit fontScale="47500" lnSpcReduction="20000"/>
          </a:bodyPr>
          <a:lstStyle/>
          <a:p>
            <a:r>
              <a:rPr lang="en-US" dirty="0" smtClean="0"/>
              <a:t>Nuclear Weapons?  </a:t>
            </a:r>
          </a:p>
          <a:p>
            <a:pPr lvl="1"/>
            <a:r>
              <a:rPr lang="en-US" dirty="0" err="1" smtClean="0"/>
              <a:t>Agneya</a:t>
            </a:r>
            <a:r>
              <a:rPr lang="en-US" dirty="0" smtClean="0"/>
              <a:t> Astra</a:t>
            </a:r>
          </a:p>
          <a:p>
            <a:pPr lvl="2"/>
            <a:r>
              <a:rPr lang="en-US" dirty="0" smtClean="0"/>
              <a:t>a </a:t>
            </a:r>
            <a:r>
              <a:rPr lang="en-US" dirty="0"/>
              <a:t>blazing shaft possessed of the effulgence of a smokeless fire, and let it off on all sides</a:t>
            </a:r>
            <a:r>
              <a:rPr lang="en-US" dirty="0" smtClean="0"/>
              <a:t>,…Endued </a:t>
            </a:r>
            <a:r>
              <a:rPr lang="en-US" dirty="0"/>
              <a:t>with fiery </a:t>
            </a:r>
            <a:r>
              <a:rPr lang="en-US" dirty="0" smtClean="0"/>
              <a:t>flames…Meteors </a:t>
            </a:r>
            <a:r>
              <a:rPr lang="en-US" dirty="0"/>
              <a:t>flashed </a:t>
            </a:r>
            <a:r>
              <a:rPr lang="en-US" dirty="0" smtClean="0"/>
              <a:t>down…A </a:t>
            </a:r>
            <a:r>
              <a:rPr lang="en-US" dirty="0"/>
              <a:t>thick gloom suddenly shrouded the (</a:t>
            </a:r>
            <a:r>
              <a:rPr lang="en-US" dirty="0" err="1"/>
              <a:t>Pandava</a:t>
            </a:r>
            <a:r>
              <a:rPr lang="en-US" dirty="0"/>
              <a:t>) host. All the points of the compass also were enveloped by that </a:t>
            </a:r>
            <a:r>
              <a:rPr lang="en-US" dirty="0" smtClean="0"/>
              <a:t>darkness...Inauspicious </a:t>
            </a:r>
            <a:r>
              <a:rPr lang="en-US" dirty="0"/>
              <a:t>winds began to </a:t>
            </a:r>
            <a:r>
              <a:rPr lang="en-US" dirty="0" smtClean="0"/>
              <a:t>blow. The </a:t>
            </a:r>
            <a:r>
              <a:rPr lang="en-US" dirty="0"/>
              <a:t>sun himself no longer gave any </a:t>
            </a:r>
            <a:r>
              <a:rPr lang="en-US" dirty="0" smtClean="0"/>
              <a:t>heat…The </a:t>
            </a:r>
            <a:r>
              <a:rPr lang="en-US" dirty="0"/>
              <a:t>very elements seemed to be perturbed</a:t>
            </a:r>
            <a:r>
              <a:rPr lang="en-US" dirty="0" smtClean="0"/>
              <a:t>...The </a:t>
            </a:r>
            <a:r>
              <a:rPr lang="en-US" dirty="0"/>
              <a:t>universe, scorched with heat, seemed to be in a </a:t>
            </a:r>
            <a:r>
              <a:rPr lang="en-US" dirty="0" smtClean="0"/>
              <a:t>fever…The </a:t>
            </a:r>
            <a:r>
              <a:rPr lang="en-US" dirty="0"/>
              <a:t>very waters heated, the creatures residing in that </a:t>
            </a:r>
            <a:r>
              <a:rPr lang="en-US" dirty="0" smtClean="0"/>
              <a:t>element…seemed </a:t>
            </a:r>
            <a:r>
              <a:rPr lang="en-US" dirty="0"/>
              <a:t>to burn. From all the points of the compass, cardinal and subsidiary, from the firmament and the very earth, showers of sharp and fierce arrows fell and issued with the impetuosity of Garuda or the </a:t>
            </a:r>
            <a:r>
              <a:rPr lang="en-US" dirty="0" smtClean="0"/>
              <a:t>wind…the </a:t>
            </a:r>
            <a:r>
              <a:rPr lang="en-US" dirty="0"/>
              <a:t>hostile warriors fell down like trees burnt down by a raging fire. Huge elephants, burnt by that weapon, fell down on the earth all around, uttering fierce cries loud as the rumblings of the </a:t>
            </a:r>
            <a:r>
              <a:rPr lang="en-US" dirty="0" smtClean="0"/>
              <a:t>clouds…The </a:t>
            </a:r>
            <a:r>
              <a:rPr lang="en-US" dirty="0"/>
              <a:t>steeds, O king, and the cars also, burnt by the energy of that weapon, looked, O sire, like the tops of trees burnt in a forest-fire. Thousands of cars fell down on all sides. Indeed, O </a:t>
            </a:r>
            <a:r>
              <a:rPr lang="en-US" dirty="0" err="1"/>
              <a:t>Bharata</a:t>
            </a:r>
            <a:r>
              <a:rPr lang="en-US" dirty="0"/>
              <a:t>, it seemed that the divine lord Agni burnt the (</a:t>
            </a:r>
            <a:r>
              <a:rPr lang="en-US" dirty="0" err="1"/>
              <a:t>Pandava</a:t>
            </a:r>
            <a:r>
              <a:rPr lang="en-US" dirty="0"/>
              <a:t>) host in that battle, like the </a:t>
            </a:r>
            <a:r>
              <a:rPr lang="en-US" dirty="0" err="1"/>
              <a:t>Samvarta</a:t>
            </a:r>
            <a:r>
              <a:rPr lang="en-US" dirty="0"/>
              <a:t> fire consuming everything at the end of the </a:t>
            </a:r>
            <a:r>
              <a:rPr lang="en-US" dirty="0" smtClean="0"/>
              <a:t>Yuga…Burnt </a:t>
            </a:r>
            <a:r>
              <a:rPr lang="en-US" dirty="0"/>
              <a:t>by the energy of </a:t>
            </a:r>
            <a:r>
              <a:rPr lang="en-US" dirty="0" err="1" smtClean="0"/>
              <a:t>Aswatthaman's</a:t>
            </a:r>
            <a:r>
              <a:rPr lang="en-US" dirty="0" smtClean="0"/>
              <a:t> weapon</a:t>
            </a:r>
            <a:r>
              <a:rPr lang="en-US" dirty="0"/>
              <a:t>, the forms of the slain could not be </a:t>
            </a:r>
            <a:r>
              <a:rPr lang="en-US" dirty="0" smtClean="0"/>
              <a:t>distinguished.</a:t>
            </a:r>
          </a:p>
          <a:p>
            <a:pPr lvl="2"/>
            <a:r>
              <a:rPr lang="en-US" dirty="0"/>
              <a:t> a full </a:t>
            </a:r>
            <a:r>
              <a:rPr lang="en-US" dirty="0" err="1"/>
              <a:t>Akshauhini</a:t>
            </a:r>
            <a:r>
              <a:rPr lang="en-US" dirty="0"/>
              <a:t> [218,700] </a:t>
            </a:r>
            <a:r>
              <a:rPr lang="en-US" dirty="0" smtClean="0"/>
              <a:t>of </a:t>
            </a:r>
            <a:r>
              <a:rPr lang="en-US" dirty="0"/>
              <a:t>the </a:t>
            </a:r>
            <a:r>
              <a:rPr lang="en-US" dirty="0" err="1"/>
              <a:t>Pandava</a:t>
            </a:r>
            <a:r>
              <a:rPr lang="en-US" dirty="0"/>
              <a:t> </a:t>
            </a:r>
            <a:r>
              <a:rPr lang="en-US" dirty="0" smtClean="0"/>
              <a:t>troops killed</a:t>
            </a:r>
          </a:p>
          <a:p>
            <a:pPr lvl="1"/>
            <a:r>
              <a:rPr lang="en-US" dirty="0" smtClean="0"/>
              <a:t>Hiroshima: 60,000-80,000 killed</a:t>
            </a:r>
          </a:p>
          <a:p>
            <a:pPr lvl="1"/>
            <a:r>
              <a:rPr lang="en-US" dirty="0" smtClean="0"/>
              <a:t>Nagasaki: 90,000-166,000 killed </a:t>
            </a:r>
          </a:p>
          <a:p>
            <a:r>
              <a:rPr lang="en-US" dirty="0" smtClean="0"/>
              <a:t>Non-lethal weapons:</a:t>
            </a:r>
          </a:p>
          <a:p>
            <a:pPr lvl="1"/>
            <a:r>
              <a:rPr lang="en-US" dirty="0" err="1" smtClean="0"/>
              <a:t>Sanmohana</a:t>
            </a:r>
            <a:r>
              <a:rPr lang="en-US" dirty="0" smtClean="0"/>
              <a:t>, </a:t>
            </a:r>
            <a:r>
              <a:rPr lang="en-US" dirty="0" err="1" smtClean="0"/>
              <a:t>Pramohana</a:t>
            </a:r>
            <a:endParaRPr lang="en-US" dirty="0" smtClean="0"/>
          </a:p>
          <a:p>
            <a:pPr lvl="2"/>
            <a:r>
              <a:rPr lang="en-US" dirty="0" smtClean="0"/>
              <a:t>And entirely </a:t>
            </a:r>
            <a:r>
              <a:rPr lang="en-US" dirty="0"/>
              <a:t>covering the cardinal and other directions with sharp </a:t>
            </a:r>
            <a:r>
              <a:rPr lang="en-US" dirty="0" smtClean="0"/>
              <a:t/>
            </a:r>
            <a:br>
              <a:rPr lang="en-US" dirty="0" smtClean="0"/>
            </a:br>
            <a:r>
              <a:rPr lang="en-US" dirty="0" smtClean="0"/>
              <a:t>and keen-edged </a:t>
            </a:r>
            <a:r>
              <a:rPr lang="en-US" dirty="0"/>
              <a:t>arrows furnished with beautiful feathers, that </a:t>
            </a:r>
            <a:r>
              <a:rPr lang="en-US" dirty="0" smtClean="0"/>
              <a:t>mighty</a:t>
            </a:r>
            <a:br>
              <a:rPr lang="en-US" dirty="0" smtClean="0"/>
            </a:br>
            <a:r>
              <a:rPr lang="en-US" dirty="0" smtClean="0"/>
              <a:t>hero stupefied </a:t>
            </a:r>
            <a:r>
              <a:rPr lang="en-US" dirty="0"/>
              <a:t>their senses with the twang of the </a:t>
            </a:r>
            <a:r>
              <a:rPr lang="en-US" dirty="0" err="1"/>
              <a:t>Gandiva</a:t>
            </a:r>
            <a:r>
              <a:rPr lang="en-US" dirty="0" smtClean="0"/>
              <a:t>.</a:t>
            </a:r>
          </a:p>
          <a:p>
            <a:pPr lvl="1"/>
            <a:r>
              <a:rPr lang="en-US" dirty="0" err="1" smtClean="0"/>
              <a:t>Prajna</a:t>
            </a:r>
            <a:r>
              <a:rPr lang="en-US" dirty="0" smtClean="0"/>
              <a:t> weapon neutralizes the effects of the </a:t>
            </a:r>
            <a:r>
              <a:rPr lang="en-US" dirty="0" err="1" smtClean="0"/>
              <a:t>Pramohana</a:t>
            </a:r>
            <a:endParaRPr lang="en-US" dirty="0" smtClean="0"/>
          </a:p>
          <a:p>
            <a:r>
              <a:rPr lang="en-US" dirty="0" smtClean="0"/>
              <a:t>Death Toll: </a:t>
            </a:r>
          </a:p>
          <a:p>
            <a:pPr lvl="1"/>
            <a:r>
              <a:rPr lang="en-US" dirty="0" smtClean="0"/>
              <a:t>Mahabharata: 3.9M </a:t>
            </a:r>
            <a:r>
              <a:rPr lang="en-US" dirty="0"/>
              <a:t>warriors killed </a:t>
            </a:r>
            <a:r>
              <a:rPr lang="en-US" dirty="0" smtClean="0"/>
              <a:t>over </a:t>
            </a:r>
            <a:r>
              <a:rPr lang="en-US" dirty="0"/>
              <a:t>17 days, </a:t>
            </a:r>
            <a:r>
              <a:rPr lang="en-US" dirty="0" smtClean="0"/>
              <a:t>at least 1.5M </a:t>
            </a:r>
            <a:r>
              <a:rPr lang="en-US" dirty="0"/>
              <a:t>killed </a:t>
            </a:r>
            <a:r>
              <a:rPr lang="en-US" dirty="0" smtClean="0"/>
              <a:t/>
            </a:r>
            <a:br>
              <a:rPr lang="en-US" dirty="0" smtClean="0"/>
            </a:br>
            <a:r>
              <a:rPr lang="en-US" dirty="0" smtClean="0"/>
              <a:t>on day 14</a:t>
            </a:r>
          </a:p>
          <a:p>
            <a:pPr lvl="1"/>
            <a:r>
              <a:rPr lang="en-US" dirty="0" smtClean="0"/>
              <a:t>World War I: 9.7M soldiers killed over 4 years</a:t>
            </a:r>
          </a:p>
          <a:p>
            <a:pPr lvl="1"/>
            <a:r>
              <a:rPr lang="en-US" dirty="0" smtClean="0"/>
              <a:t>World War II: 22-25M soldiers killed over 6 years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817620"/>
            <a:ext cx="3810000" cy="3040380"/>
          </a:xfrm>
          <a:prstGeom prst="rect">
            <a:avLst/>
          </a:prstGeom>
        </p:spPr>
      </p:pic>
    </p:spTree>
    <p:extLst>
      <p:ext uri="{BB962C8B-B14F-4D97-AF65-F5344CB8AC3E}">
        <p14:creationId xmlns:p14="http://schemas.microsoft.com/office/powerpoint/2010/main" val="3028235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 your hand if</a:t>
            </a:r>
            <a:endParaRPr lang="en-US" dirty="0"/>
          </a:p>
        </p:txBody>
      </p:sp>
      <p:sp>
        <p:nvSpPr>
          <p:cNvPr id="3" name="Content Placeholder 2"/>
          <p:cNvSpPr>
            <a:spLocks noGrp="1"/>
          </p:cNvSpPr>
          <p:nvPr>
            <p:ph idx="1"/>
          </p:nvPr>
        </p:nvSpPr>
        <p:spPr/>
        <p:txBody>
          <a:bodyPr/>
          <a:lstStyle/>
          <a:p>
            <a:r>
              <a:rPr lang="en-US" dirty="0" smtClean="0"/>
              <a:t>You have heard of the Aryan Invasion Theory</a:t>
            </a:r>
          </a:p>
          <a:p>
            <a:r>
              <a:rPr lang="en-US" dirty="0" smtClean="0"/>
              <a:t>You know what the theory states</a:t>
            </a:r>
          </a:p>
          <a:p>
            <a:r>
              <a:rPr lang="en-US" dirty="0" smtClean="0"/>
              <a:t>Believe in the theory</a:t>
            </a:r>
          </a:p>
          <a:p>
            <a:r>
              <a:rPr lang="en-US" dirty="0" smtClean="0"/>
              <a:t>Have not read about how the theory has evolved over the past </a:t>
            </a:r>
            <a:r>
              <a:rPr lang="en-US" dirty="0"/>
              <a:t>2</a:t>
            </a:r>
            <a:r>
              <a:rPr lang="en-US" dirty="0" smtClean="0"/>
              <a:t>0 years</a:t>
            </a:r>
          </a:p>
          <a:p>
            <a:endParaRPr lang="en-US" dirty="0"/>
          </a:p>
        </p:txBody>
      </p:sp>
    </p:spTree>
    <p:extLst>
      <p:ext uri="{BB962C8B-B14F-4D97-AF65-F5344CB8AC3E}">
        <p14:creationId xmlns:p14="http://schemas.microsoft.com/office/powerpoint/2010/main" val="7893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Scriptural Basis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529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Textual Development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Shastra</a:t>
            </a:r>
            <a:r>
              <a:rPr lang="en-US" dirty="0" smtClean="0"/>
              <a:t> as </a:t>
            </a:r>
            <a:r>
              <a:rPr lang="en-US" dirty="0" err="1" smtClean="0"/>
              <a:t>Siddhanta</a:t>
            </a:r>
            <a:endParaRPr lang="en-US" dirty="0" smtClean="0"/>
          </a:p>
          <a:p>
            <a:pPr lvl="1"/>
            <a:r>
              <a:rPr lang="en-US" dirty="0" smtClean="0"/>
              <a:t>Siddha: </a:t>
            </a:r>
            <a:r>
              <a:rPr lang="en-US" dirty="0"/>
              <a:t>the goal, the achievement - siddha </a:t>
            </a:r>
            <a:endParaRPr lang="en-US" dirty="0" smtClean="0"/>
          </a:p>
          <a:p>
            <a:pPr lvl="1"/>
            <a:r>
              <a:rPr lang="en-US" dirty="0" smtClean="0"/>
              <a:t>Anta: </a:t>
            </a:r>
            <a:r>
              <a:rPr lang="en-US" dirty="0"/>
              <a:t>is reached, or its </a:t>
            </a:r>
            <a:r>
              <a:rPr lang="en-US" dirty="0" smtClean="0"/>
              <a:t>end</a:t>
            </a:r>
          </a:p>
          <a:p>
            <a:pPr lvl="1"/>
            <a:r>
              <a:rPr lang="en-US" dirty="0"/>
              <a:t>Final attainments or </a:t>
            </a:r>
            <a:r>
              <a:rPr lang="en-US" dirty="0" smtClean="0"/>
              <a:t>conclusions</a:t>
            </a:r>
          </a:p>
          <a:p>
            <a:r>
              <a:rPr lang="en-US" dirty="0" smtClean="0"/>
              <a:t>Are </a:t>
            </a:r>
            <a:r>
              <a:rPr lang="en-US" dirty="0"/>
              <a:t>the culmination of a long process of discussion, criticism and </a:t>
            </a:r>
            <a:r>
              <a:rPr lang="en-US" dirty="0" smtClean="0"/>
              <a:t>review</a:t>
            </a:r>
          </a:p>
          <a:p>
            <a:pPr lvl="1"/>
            <a:r>
              <a:rPr lang="en-US" dirty="0" smtClean="0"/>
              <a:t>Grammar </a:t>
            </a:r>
            <a:r>
              <a:rPr lang="en-US" dirty="0"/>
              <a:t>(85 grammarians known before Panini</a:t>
            </a:r>
            <a:r>
              <a:rPr lang="en-US" dirty="0" smtClean="0"/>
              <a:t>)</a:t>
            </a:r>
          </a:p>
          <a:p>
            <a:pPr lvl="1"/>
            <a:r>
              <a:rPr lang="en-US" dirty="0" smtClean="0"/>
              <a:t>Vedanta (many teachers</a:t>
            </a:r>
            <a:r>
              <a:rPr lang="en-US" dirty="0"/>
              <a:t>) </a:t>
            </a:r>
            <a:endParaRPr lang="en-US" dirty="0" smtClean="0"/>
          </a:p>
          <a:p>
            <a:r>
              <a:rPr lang="en-US" dirty="0" smtClean="0"/>
              <a:t>Veda are direct in their statements</a:t>
            </a:r>
          </a:p>
          <a:p>
            <a:pPr lvl="1"/>
            <a:r>
              <a:rPr lang="en-US" dirty="0" smtClean="0"/>
              <a:t>Yet, speak </a:t>
            </a:r>
            <a:r>
              <a:rPr lang="en-US" dirty="0"/>
              <a:t>in many </a:t>
            </a:r>
            <a:r>
              <a:rPr lang="en-US" dirty="0" smtClean="0"/>
              <a:t>tongues</a:t>
            </a:r>
          </a:p>
          <a:p>
            <a:pPr lvl="1"/>
            <a:r>
              <a:rPr lang="en-US" dirty="0" smtClean="0"/>
              <a:t>Requires solidified thought</a:t>
            </a:r>
          </a:p>
          <a:p>
            <a:pPr lvl="1"/>
            <a:r>
              <a:rPr lang="en-US" dirty="0" smtClean="0"/>
              <a:t>Communicated in a mature language</a:t>
            </a:r>
          </a:p>
          <a:p>
            <a:r>
              <a:rPr lang="en-US" dirty="0" smtClean="0"/>
              <a:t>Whatever the origin date, need to add period for development of technology &amp; thought</a:t>
            </a:r>
          </a:p>
          <a:p>
            <a:pPr lvl="1"/>
            <a:endParaRPr lang="en-US" dirty="0" smtClean="0"/>
          </a:p>
        </p:txBody>
      </p:sp>
    </p:spTree>
    <p:extLst>
      <p:ext uri="{BB962C8B-B14F-4D97-AF65-F5344CB8AC3E}">
        <p14:creationId xmlns:p14="http://schemas.microsoft.com/office/powerpoint/2010/main" val="879010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Scriptural mentions of </a:t>
            </a:r>
            <a:r>
              <a:rPr lang="en-US" dirty="0" err="1" smtClean="0"/>
              <a:t>Saraswati</a:t>
            </a:r>
            <a:endParaRPr lang="en-US" dirty="0"/>
          </a:p>
        </p:txBody>
      </p:sp>
      <p:sp>
        <p:nvSpPr>
          <p:cNvPr id="3" name="Content Placeholder 2"/>
          <p:cNvSpPr>
            <a:spLocks noGrp="1"/>
          </p:cNvSpPr>
          <p:nvPr>
            <p:ph idx="1"/>
          </p:nvPr>
        </p:nvSpPr>
        <p:spPr/>
        <p:txBody>
          <a:bodyPr>
            <a:normAutofit/>
          </a:bodyPr>
          <a:lstStyle/>
          <a:p>
            <a:r>
              <a:rPr lang="en-US" dirty="0" smtClean="0"/>
              <a:t>Rig Veda mentions </a:t>
            </a:r>
            <a:r>
              <a:rPr lang="en-US" dirty="0" err="1" smtClean="0"/>
              <a:t>Saraswati</a:t>
            </a:r>
            <a:r>
              <a:rPr lang="en-US" dirty="0" smtClean="0"/>
              <a:t> River 60+ times</a:t>
            </a:r>
          </a:p>
          <a:p>
            <a:pPr lvl="1"/>
            <a:r>
              <a:rPr lang="en-US" dirty="0"/>
              <a:t>“mighty river flowing from </a:t>
            </a:r>
            <a:r>
              <a:rPr lang="en-US" dirty="0" smtClean="0"/>
              <a:t>the mountains </a:t>
            </a:r>
            <a:r>
              <a:rPr lang="en-US" dirty="0"/>
              <a:t>to the sea</a:t>
            </a:r>
            <a:r>
              <a:rPr lang="en-US" dirty="0" smtClean="0"/>
              <a:t>”</a:t>
            </a:r>
          </a:p>
          <a:p>
            <a:r>
              <a:rPr lang="en-US" dirty="0" smtClean="0"/>
              <a:t>Mahabharata</a:t>
            </a:r>
          </a:p>
          <a:p>
            <a:pPr lvl="1"/>
            <a:r>
              <a:rPr lang="en-US" dirty="0"/>
              <a:t>as </a:t>
            </a:r>
            <a:r>
              <a:rPr lang="en-US" dirty="0" smtClean="0"/>
              <a:t>a seasonal river</a:t>
            </a:r>
          </a:p>
          <a:p>
            <a:pPr lvl="1"/>
            <a:r>
              <a:rPr lang="en-US" dirty="0" smtClean="0"/>
              <a:t>dried </a:t>
            </a:r>
            <a:r>
              <a:rPr lang="en-US" dirty="0"/>
              <a:t>up in a desert (at a place named </a:t>
            </a:r>
            <a:r>
              <a:rPr lang="en-US" dirty="0" err="1"/>
              <a:t>Vinasana</a:t>
            </a:r>
            <a:r>
              <a:rPr lang="en-US" dirty="0"/>
              <a:t> or </a:t>
            </a:r>
            <a:r>
              <a:rPr lang="en-US" dirty="0" err="1" smtClean="0"/>
              <a:t>Adarsana</a:t>
            </a:r>
            <a:r>
              <a:rPr lang="en-US" dirty="0" smtClean="0"/>
              <a:t>)</a:t>
            </a:r>
          </a:p>
          <a:p>
            <a:pPr lvl="1"/>
            <a:r>
              <a:rPr lang="en-US" dirty="0" smtClean="0"/>
              <a:t>disappeared </a:t>
            </a:r>
            <a:r>
              <a:rPr lang="en-US" dirty="0"/>
              <a:t>in the </a:t>
            </a:r>
            <a:r>
              <a:rPr lang="en-US" dirty="0" smtClean="0"/>
              <a:t>desert</a:t>
            </a:r>
          </a:p>
          <a:p>
            <a:pPr lvl="1"/>
            <a:r>
              <a:rPr lang="en-US" dirty="0" smtClean="0"/>
              <a:t>reappears </a:t>
            </a:r>
            <a:r>
              <a:rPr lang="en-US" dirty="0"/>
              <a:t>in some </a:t>
            </a:r>
            <a:r>
              <a:rPr lang="en-US" dirty="0" smtClean="0"/>
              <a:t>places</a:t>
            </a:r>
          </a:p>
          <a:p>
            <a:pPr lvl="1"/>
            <a:r>
              <a:rPr lang="en-US" dirty="0" smtClean="0"/>
              <a:t>and </a:t>
            </a:r>
            <a:r>
              <a:rPr lang="en-US" dirty="0"/>
              <a:t>joins the sea "impetuously</a:t>
            </a:r>
            <a:r>
              <a:rPr lang="en-US" dirty="0"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Scriptural References</a:t>
            </a:r>
            <a:endParaRPr lang="en-US" dirty="0"/>
          </a:p>
        </p:txBody>
      </p:sp>
      <p:sp>
        <p:nvSpPr>
          <p:cNvPr id="5" name="Content Placeholder 4"/>
          <p:cNvSpPr>
            <a:spLocks noGrp="1"/>
          </p:cNvSpPr>
          <p:nvPr>
            <p:ph idx="1"/>
          </p:nvPr>
        </p:nvSpPr>
        <p:spPr/>
        <p:txBody>
          <a:bodyPr/>
          <a:lstStyle/>
          <a:p>
            <a:r>
              <a:rPr lang="en-US" dirty="0"/>
              <a:t>The Surya </a:t>
            </a:r>
            <a:r>
              <a:rPr lang="en-US" dirty="0" err="1"/>
              <a:t>Siddhanta</a:t>
            </a:r>
            <a:r>
              <a:rPr lang="en-US" dirty="0"/>
              <a:t> </a:t>
            </a:r>
            <a:endParaRPr lang="en-US" dirty="0" smtClean="0"/>
          </a:p>
          <a:p>
            <a:pPr lvl="1"/>
            <a:r>
              <a:rPr lang="en-US" dirty="0" smtClean="0"/>
              <a:t>Dates </a:t>
            </a:r>
            <a:r>
              <a:rPr lang="en-US" dirty="0"/>
              <a:t>itself as having been given by Lord Surya at the end of </a:t>
            </a:r>
            <a:r>
              <a:rPr lang="en-US" dirty="0" err="1"/>
              <a:t>krita</a:t>
            </a:r>
            <a:r>
              <a:rPr lang="en-US" dirty="0"/>
              <a:t> </a:t>
            </a:r>
            <a:r>
              <a:rPr lang="en-US" dirty="0" smtClean="0"/>
              <a:t>yuga</a:t>
            </a:r>
          </a:p>
          <a:p>
            <a:pPr lvl="1"/>
            <a:r>
              <a:rPr lang="en-US" dirty="0" smtClean="0"/>
              <a:t>Also states that it was given </a:t>
            </a:r>
            <a:r>
              <a:rPr lang="en-US" dirty="0"/>
              <a:t>to sages in previous </a:t>
            </a:r>
            <a:r>
              <a:rPr lang="en-US" dirty="0" err="1"/>
              <a:t>yugas</a:t>
            </a:r>
            <a:r>
              <a:rPr lang="en-US" dirty="0"/>
              <a:t> </a:t>
            </a:r>
            <a:r>
              <a:rPr lang="en-US" dirty="0" smtClean="0"/>
              <a:t>too (</a:t>
            </a:r>
            <a:r>
              <a:rPr lang="en-US" dirty="0" err="1" smtClean="0"/>
              <a:t>ie</a:t>
            </a:r>
            <a:r>
              <a:rPr lang="en-US" dirty="0" smtClean="0"/>
              <a:t> </a:t>
            </a:r>
            <a:r>
              <a:rPr lang="en-US" dirty="0"/>
              <a:t>in previous </a:t>
            </a:r>
            <a:r>
              <a:rPr lang="en-US" dirty="0" err="1"/>
              <a:t>krita</a:t>
            </a:r>
            <a:r>
              <a:rPr lang="en-US" dirty="0"/>
              <a:t> </a:t>
            </a:r>
            <a:r>
              <a:rPr lang="en-US" dirty="0" err="1" smtClean="0"/>
              <a:t>yugas</a:t>
            </a:r>
            <a:r>
              <a:rPr lang="en-US" dirty="0" smtClean="0"/>
              <a:t>) </a:t>
            </a:r>
            <a:endParaRPr lang="en-US" dirty="0"/>
          </a:p>
          <a:p>
            <a:r>
              <a:rPr lang="en-US" dirty="0" smtClean="0"/>
              <a:t>Many scriptures give similar dates</a:t>
            </a:r>
            <a:endParaRPr lang="en-US" dirty="0"/>
          </a:p>
        </p:txBody>
      </p:sp>
    </p:spTree>
    <p:extLst>
      <p:ext uri="{BB962C8B-B14F-4D97-AF65-F5344CB8AC3E}">
        <p14:creationId xmlns:p14="http://schemas.microsoft.com/office/powerpoint/2010/main" val="4042855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Increasing compression of information over time</a:t>
            </a:r>
          </a:p>
          <a:p>
            <a:r>
              <a:rPr lang="en-US" dirty="0" smtClean="0"/>
              <a:t>Perspective</a:t>
            </a:r>
          </a:p>
          <a:p>
            <a:pPr lvl="1"/>
            <a:r>
              <a:rPr lang="en-US" dirty="0" smtClean="0"/>
              <a:t>Idea centric </a:t>
            </a:r>
            <a:r>
              <a:rPr lang="en-US" dirty="0" err="1" smtClean="0"/>
              <a:t>vs</a:t>
            </a:r>
            <a:r>
              <a:rPr lang="en-US" dirty="0" smtClean="0"/>
              <a:t> event centric</a:t>
            </a:r>
          </a:p>
          <a:p>
            <a:pPr lvl="1"/>
            <a:r>
              <a:rPr lang="en-US" dirty="0" smtClean="0"/>
              <a:t>Event centric </a:t>
            </a:r>
            <a:r>
              <a:rPr lang="en-US" dirty="0" err="1" smtClean="0"/>
              <a:t>vs</a:t>
            </a:r>
            <a:r>
              <a:rPr lang="en-US" dirty="0" smtClean="0"/>
              <a:t> person centric</a:t>
            </a:r>
          </a:p>
          <a:p>
            <a:r>
              <a:rPr lang="en-US" dirty="0" smtClean="0"/>
              <a:t>Not historical texts for the most part</a:t>
            </a:r>
          </a:p>
          <a:p>
            <a:endParaRPr lang="en-US" dirty="0" smtClean="0"/>
          </a:p>
          <a:p>
            <a:endParaRPr lang="en-US" dirty="0"/>
          </a:p>
        </p:txBody>
      </p:sp>
    </p:spTree>
    <p:extLst>
      <p:ext uri="{BB962C8B-B14F-4D97-AF65-F5344CB8AC3E}">
        <p14:creationId xmlns:p14="http://schemas.microsoft.com/office/powerpoint/2010/main" val="2497183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Archeological View</a:t>
            </a:r>
          </a:p>
          <a:p>
            <a:pPr lvl="1"/>
            <a:r>
              <a:rPr lang="en-US" dirty="0" smtClean="0"/>
              <a:t>7,500 BC based on earliest finds</a:t>
            </a:r>
          </a:p>
          <a:p>
            <a:r>
              <a:rPr lang="en-US" dirty="0" smtClean="0"/>
              <a:t>Astronomical View</a:t>
            </a:r>
          </a:p>
          <a:p>
            <a:pPr lvl="1"/>
            <a:r>
              <a:rPr lang="en-US" dirty="0" smtClean="0"/>
              <a:t>10,000 BC or change in assumptions</a:t>
            </a:r>
          </a:p>
          <a:p>
            <a:r>
              <a:rPr lang="en-US" dirty="0" smtClean="0"/>
              <a:t>Technological View</a:t>
            </a:r>
          </a:p>
          <a:p>
            <a:pPr lvl="1"/>
            <a:r>
              <a:rPr lang="en-US" dirty="0" smtClean="0"/>
              <a:t>At least 2000 years prior to Rig Veda</a:t>
            </a:r>
          </a:p>
          <a:p>
            <a:pPr lvl="1"/>
            <a:r>
              <a:rPr lang="en-US" dirty="0" smtClean="0"/>
              <a:t>Doesn’t explain loss of technology of Harappa</a:t>
            </a:r>
          </a:p>
          <a:p>
            <a:r>
              <a:rPr lang="en-US" dirty="0" smtClean="0"/>
              <a:t>Scriptural View</a:t>
            </a:r>
          </a:p>
          <a:p>
            <a:pPr lvl="1"/>
            <a:r>
              <a:rPr lang="en-US" dirty="0" smtClean="0"/>
              <a:t>Much </a:t>
            </a:r>
            <a:r>
              <a:rPr lang="en-US" dirty="0"/>
              <a:t>o</a:t>
            </a:r>
            <a:r>
              <a:rPr lang="en-US" dirty="0" smtClean="0"/>
              <a:t>lder…multiple presentations over multiple </a:t>
            </a:r>
            <a:r>
              <a:rPr lang="en-US" dirty="0" err="1" smtClean="0"/>
              <a:t>yugas</a:t>
            </a:r>
            <a:endParaRPr lang="en-US" dirty="0" smtClean="0"/>
          </a:p>
          <a:p>
            <a:pPr lvl="1"/>
            <a:r>
              <a:rPr lang="en-US" dirty="0" smtClean="0"/>
              <a:t>Creates cognitive dissonance</a:t>
            </a:r>
          </a:p>
        </p:txBody>
      </p:sp>
    </p:spTree>
    <p:extLst>
      <p:ext uri="{BB962C8B-B14F-4D97-AF65-F5344CB8AC3E}">
        <p14:creationId xmlns:p14="http://schemas.microsoft.com/office/powerpoint/2010/main" val="2520293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Hindupedia.com</a:t>
            </a:r>
            <a:endParaRPr lang="en-US" dirty="0"/>
          </a:p>
        </p:txBody>
      </p:sp>
      <p:sp>
        <p:nvSpPr>
          <p:cNvPr id="5" name="Text Placeholder 4"/>
          <p:cNvSpPr>
            <a:spLocks noGrp="1"/>
          </p:cNvSpPr>
          <p:nvPr>
            <p:ph type="body" idx="1"/>
          </p:nvPr>
        </p:nvSpPr>
        <p:spPr/>
        <p:txBody>
          <a:bodyPr/>
          <a:lstStyle/>
          <a:p>
            <a:r>
              <a:rPr lang="en-US" dirty="0" smtClean="0"/>
              <a:t>The online encyclopedia of Hindu Dharma</a:t>
            </a:r>
            <a:endParaRPr lang="en-US" dirty="0"/>
          </a:p>
        </p:txBody>
      </p:sp>
    </p:spTree>
    <p:extLst>
      <p:ext uri="{BB962C8B-B14F-4D97-AF65-F5344CB8AC3E}">
        <p14:creationId xmlns:p14="http://schemas.microsoft.com/office/powerpoint/2010/main" val="4259686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Hindupedia.com	</a:t>
            </a:r>
            <a:endParaRPr lang="en-US" dirty="0"/>
          </a:p>
        </p:txBody>
      </p:sp>
      <p:sp>
        <p:nvSpPr>
          <p:cNvPr id="3" name="Content Placeholder 2"/>
          <p:cNvSpPr>
            <a:spLocks noGrp="1"/>
          </p:cNvSpPr>
          <p:nvPr>
            <p:ph idx="1"/>
          </p:nvPr>
        </p:nvSpPr>
        <p:spPr>
          <a:xfrm>
            <a:off x="457200" y="1935480"/>
            <a:ext cx="8229600" cy="4770120"/>
          </a:xfrm>
        </p:spPr>
        <p:txBody>
          <a:bodyPr>
            <a:normAutofit lnSpcReduction="10000"/>
          </a:bodyPr>
          <a:lstStyle/>
          <a:p>
            <a:r>
              <a:rPr lang="en-US" dirty="0" smtClean="0"/>
              <a:t>First, online encyclopedia of Hindu Dharma</a:t>
            </a:r>
          </a:p>
          <a:p>
            <a:r>
              <a:rPr lang="en-US" dirty="0" smtClean="0"/>
              <a:t>Wide range of topics</a:t>
            </a:r>
          </a:p>
          <a:p>
            <a:r>
              <a:rPr lang="en-US" dirty="0" smtClean="0"/>
              <a:t>Mission to</a:t>
            </a:r>
          </a:p>
          <a:p>
            <a:pPr lvl="1"/>
            <a:r>
              <a:rPr lang="en-US" dirty="0" smtClean="0"/>
              <a:t>Provide college students and academics a base of knowledge to leverage </a:t>
            </a:r>
          </a:p>
          <a:p>
            <a:pPr lvl="1"/>
            <a:r>
              <a:rPr lang="en-US" dirty="0" smtClean="0"/>
              <a:t>Enable curriculum development at all levels</a:t>
            </a:r>
          </a:p>
          <a:p>
            <a:pPr lvl="1"/>
            <a:r>
              <a:rPr lang="en-US" dirty="0" smtClean="0"/>
              <a:t>Support curriculum change related activities</a:t>
            </a:r>
          </a:p>
          <a:p>
            <a:pPr lvl="1"/>
            <a:r>
              <a:rPr lang="en-US" dirty="0" smtClean="0"/>
              <a:t>Give </a:t>
            </a:r>
            <a:r>
              <a:rPr lang="en-US" dirty="0"/>
              <a:t>voice to the </a:t>
            </a:r>
            <a:r>
              <a:rPr lang="en-US" dirty="0" smtClean="0"/>
              <a:t>teachings enshrined in the guru-</a:t>
            </a:r>
            <a:r>
              <a:rPr lang="en-US" dirty="0" err="1" smtClean="0"/>
              <a:t>shishya</a:t>
            </a:r>
            <a:r>
              <a:rPr lang="en-US" dirty="0" smtClean="0"/>
              <a:t> </a:t>
            </a:r>
            <a:r>
              <a:rPr lang="en-US" dirty="0" err="1" smtClean="0"/>
              <a:t>parampara</a:t>
            </a:r>
            <a:endParaRPr lang="en-US" dirty="0" smtClean="0"/>
          </a:p>
          <a:p>
            <a:pPr lvl="1"/>
            <a:r>
              <a:rPr lang="en-US" dirty="0" smtClean="0"/>
              <a:t>Provide an internal perspective</a:t>
            </a:r>
            <a:endParaRPr lang="en-US" dirty="0"/>
          </a:p>
          <a:p>
            <a:r>
              <a:rPr lang="en-US" dirty="0" smtClean="0"/>
              <a:t>933 articles (today), 20,000+ monthly visitors</a:t>
            </a:r>
          </a:p>
          <a:p>
            <a:endParaRPr lang="en-US" dirty="0"/>
          </a:p>
        </p:txBody>
      </p:sp>
    </p:spTree>
    <p:extLst>
      <p:ext uri="{BB962C8B-B14F-4D97-AF65-F5344CB8AC3E}">
        <p14:creationId xmlns:p14="http://schemas.microsoft.com/office/powerpoint/2010/main" val="3214940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17" t="10074" r="26250" b="4889"/>
          <a:stretch/>
        </p:blipFill>
        <p:spPr bwMode="auto">
          <a:xfrm>
            <a:off x="1219200" y="0"/>
            <a:ext cx="7289800" cy="728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184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0" y="2600829"/>
            <a:ext cx="1386840" cy="19202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600829"/>
            <a:ext cx="1676400" cy="1914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600829"/>
            <a:ext cx="1371600" cy="1921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8626" y="2600829"/>
            <a:ext cx="1801707" cy="1920240"/>
          </a:xfrm>
          <a:prstGeom prst="rect">
            <a:avLst/>
          </a:prstGeom>
        </p:spPr>
      </p:pic>
      <p:sp>
        <p:nvSpPr>
          <p:cNvPr id="10" name="TextBox 9"/>
          <p:cNvSpPr txBox="1"/>
          <p:nvPr/>
        </p:nvSpPr>
        <p:spPr>
          <a:xfrm>
            <a:off x="762000" y="1905000"/>
            <a:ext cx="3124200" cy="584775"/>
          </a:xfrm>
          <a:prstGeom prst="rect">
            <a:avLst/>
          </a:prstGeom>
          <a:noFill/>
        </p:spPr>
        <p:txBody>
          <a:bodyPr wrap="square" rtlCol="0">
            <a:spAutoFit/>
          </a:bodyPr>
          <a:lstStyle/>
          <a:p>
            <a:pPr algn="ctr"/>
            <a:r>
              <a:rPr lang="en-US" sz="3200" b="1" dirty="0" smtClean="0"/>
              <a:t>Advisory Board</a:t>
            </a:r>
            <a:endParaRPr lang="en-US" sz="3200" b="1" dirty="0"/>
          </a:p>
        </p:txBody>
      </p:sp>
      <p:sp>
        <p:nvSpPr>
          <p:cNvPr id="11" name="TextBox 10"/>
          <p:cNvSpPr txBox="1"/>
          <p:nvPr/>
        </p:nvSpPr>
        <p:spPr>
          <a:xfrm>
            <a:off x="5333999" y="1905000"/>
            <a:ext cx="3246333" cy="584775"/>
          </a:xfrm>
          <a:prstGeom prst="rect">
            <a:avLst/>
          </a:prstGeom>
          <a:noFill/>
        </p:spPr>
        <p:txBody>
          <a:bodyPr wrap="square" rtlCol="0">
            <a:spAutoFit/>
          </a:bodyPr>
          <a:lstStyle/>
          <a:p>
            <a:pPr algn="ctr"/>
            <a:r>
              <a:rPr lang="en-US" sz="3200" b="1" dirty="0" smtClean="0"/>
              <a:t>Editorial Board</a:t>
            </a:r>
            <a:endParaRPr lang="en-US" sz="3200" b="1" dirty="0"/>
          </a:p>
        </p:txBody>
      </p:sp>
      <p:sp>
        <p:nvSpPr>
          <p:cNvPr id="12" name="Content Placeholder 2"/>
          <p:cNvSpPr txBox="1">
            <a:spLocks/>
          </p:cNvSpPr>
          <p:nvPr/>
        </p:nvSpPr>
        <p:spPr>
          <a:xfrm>
            <a:off x="457200" y="4648200"/>
            <a:ext cx="8229600" cy="2057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5 researchers</a:t>
            </a:r>
          </a:p>
          <a:p>
            <a:r>
              <a:rPr lang="en-US" dirty="0" smtClean="0"/>
              <a:t>2 editors</a:t>
            </a:r>
          </a:p>
          <a:p>
            <a:r>
              <a:rPr lang="en-US" dirty="0" smtClean="0"/>
              <a:t>30 content reviewers</a:t>
            </a:r>
          </a:p>
          <a:p>
            <a:r>
              <a:rPr lang="en-US" dirty="0" smtClean="0"/>
              <a:t>2 online marketers</a:t>
            </a:r>
          </a:p>
        </p:txBody>
      </p:sp>
    </p:spTree>
    <p:extLst>
      <p:ext uri="{BB962C8B-B14F-4D97-AF65-F5344CB8AC3E}">
        <p14:creationId xmlns:p14="http://schemas.microsoft.com/office/powerpoint/2010/main" val="1434346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aim</a:t>
            </a:r>
            <a:endParaRPr lang="en-US" dirty="0"/>
          </a:p>
        </p:txBody>
      </p:sp>
      <p:sp>
        <p:nvSpPr>
          <p:cNvPr id="3" name="Content Placeholder 2"/>
          <p:cNvSpPr>
            <a:spLocks noGrp="1"/>
          </p:cNvSpPr>
          <p:nvPr>
            <p:ph idx="1"/>
          </p:nvPr>
        </p:nvSpPr>
        <p:spPr/>
        <p:txBody>
          <a:bodyPr/>
          <a:lstStyle/>
          <a:p>
            <a:r>
              <a:rPr lang="en-US" dirty="0" smtClean="0"/>
              <a:t>We know that</a:t>
            </a:r>
          </a:p>
          <a:p>
            <a:pPr lvl="1"/>
            <a:r>
              <a:rPr lang="en-US" dirty="0" smtClean="0"/>
              <a:t>Earliest evidence of our civilization is the Veda</a:t>
            </a:r>
          </a:p>
          <a:p>
            <a:r>
              <a:rPr lang="en-US" dirty="0" smtClean="0"/>
              <a:t>We want to find when</a:t>
            </a:r>
          </a:p>
          <a:p>
            <a:pPr lvl="1"/>
            <a:r>
              <a:rPr lang="en-US" dirty="0" smtClean="0"/>
              <a:t>they were conceived in their present form</a:t>
            </a:r>
          </a:p>
          <a:p>
            <a:r>
              <a:rPr lang="en-US" dirty="0" smtClean="0"/>
              <a:t>Using</a:t>
            </a:r>
          </a:p>
          <a:p>
            <a:pPr lvl="1"/>
            <a:r>
              <a:rPr lang="en-US" dirty="0" smtClean="0"/>
              <a:t>multiple methods known by us today</a:t>
            </a:r>
          </a:p>
          <a:p>
            <a:endParaRPr lang="en-US" dirty="0" smtClean="0"/>
          </a:p>
        </p:txBody>
      </p:sp>
    </p:spTree>
    <p:extLst>
      <p:ext uri="{BB962C8B-B14F-4D97-AF65-F5344CB8AC3E}">
        <p14:creationId xmlns:p14="http://schemas.microsoft.com/office/powerpoint/2010/main" val="2244373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Q&amp;A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4313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Veda through the ages</a:t>
            </a:r>
            <a:endParaRPr lang="en-US" dirty="0"/>
          </a:p>
        </p:txBody>
      </p:sp>
      <p:sp>
        <p:nvSpPr>
          <p:cNvPr id="3" name="Content Placeholder 2"/>
          <p:cNvSpPr>
            <a:spLocks noGrp="1"/>
          </p:cNvSpPr>
          <p:nvPr>
            <p:ph idx="1"/>
          </p:nvPr>
        </p:nvSpPr>
        <p:spPr/>
        <p:txBody>
          <a:bodyPr>
            <a:normAutofit/>
          </a:bodyPr>
          <a:lstStyle/>
          <a:p>
            <a:r>
              <a:rPr lang="en-US" dirty="0" smtClean="0"/>
              <a:t>The knowledge contained in the Veda are eternal</a:t>
            </a:r>
          </a:p>
          <a:p>
            <a:r>
              <a:rPr lang="en-US" dirty="0" smtClean="0"/>
              <a:t>They were heard by the Rishi’s multiple times in multiple ages</a:t>
            </a:r>
          </a:p>
          <a:p>
            <a:r>
              <a:rPr lang="en-US" dirty="0" smtClean="0"/>
              <a:t>Passed through an oral tradition</a:t>
            </a:r>
          </a:p>
          <a:p>
            <a:r>
              <a:rPr lang="en-US" dirty="0" smtClean="0"/>
              <a:t>Eventually written down</a:t>
            </a:r>
          </a:p>
          <a:p>
            <a:r>
              <a:rPr lang="en-US" dirty="0" smtClean="0"/>
              <a:t>Had significant portions destroyed</a:t>
            </a:r>
          </a:p>
          <a:p>
            <a:r>
              <a:rPr lang="en-US" dirty="0" smtClean="0"/>
              <a:t>Had insertions with intention to distort</a:t>
            </a:r>
          </a:p>
          <a:p>
            <a:r>
              <a:rPr lang="en-US" dirty="0" smtClean="0"/>
              <a:t>Received by us today</a:t>
            </a:r>
            <a:endParaRPr lang="en-US" dirty="0"/>
          </a:p>
        </p:txBody>
      </p:sp>
    </p:spTree>
    <p:extLst>
      <p:ext uri="{BB962C8B-B14F-4D97-AF65-F5344CB8AC3E}">
        <p14:creationId xmlns:p14="http://schemas.microsoft.com/office/powerpoint/2010/main" val="391177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My Pictures\om_blue_marblis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4724400" cy="47558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Approaches</a:t>
            </a:r>
            <a:endParaRPr lang="en-US" dirty="0"/>
          </a:p>
        </p:txBody>
      </p:sp>
      <p:sp>
        <p:nvSpPr>
          <p:cNvPr id="3" name="Content Placeholder 2"/>
          <p:cNvSpPr>
            <a:spLocks noGrp="1"/>
          </p:cNvSpPr>
          <p:nvPr>
            <p:ph idx="1"/>
          </p:nvPr>
        </p:nvSpPr>
        <p:spPr>
          <a:xfrm>
            <a:off x="76200" y="1935480"/>
            <a:ext cx="3048000" cy="1950720"/>
          </a:xfrm>
        </p:spPr>
        <p:txBody>
          <a:bodyPr/>
          <a:lstStyle/>
          <a:p>
            <a:r>
              <a:rPr lang="en-US" dirty="0" smtClean="0"/>
              <a:t>Comparative</a:t>
            </a:r>
          </a:p>
          <a:p>
            <a:pPr lvl="1"/>
            <a:r>
              <a:rPr lang="en-US" dirty="0" smtClean="0"/>
              <a:t>Religions</a:t>
            </a:r>
          </a:p>
          <a:p>
            <a:pPr lvl="1"/>
            <a:r>
              <a:rPr lang="en-US" dirty="0" smtClean="0"/>
              <a:t>Civilizations</a:t>
            </a:r>
          </a:p>
          <a:p>
            <a:endParaRPr lang="en-US" dirty="0"/>
          </a:p>
        </p:txBody>
      </p:sp>
      <p:sp>
        <p:nvSpPr>
          <p:cNvPr id="6" name="Content Placeholder 2"/>
          <p:cNvSpPr txBox="1">
            <a:spLocks/>
          </p:cNvSpPr>
          <p:nvPr/>
        </p:nvSpPr>
        <p:spPr>
          <a:xfrm>
            <a:off x="6400800" y="1658620"/>
            <a:ext cx="3048000" cy="19507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Astronomical</a:t>
            </a:r>
          </a:p>
          <a:p>
            <a:endParaRPr lang="en-US" dirty="0"/>
          </a:p>
        </p:txBody>
      </p:sp>
      <p:sp>
        <p:nvSpPr>
          <p:cNvPr id="7" name="Content Placeholder 2"/>
          <p:cNvSpPr txBox="1">
            <a:spLocks/>
          </p:cNvSpPr>
          <p:nvPr/>
        </p:nvSpPr>
        <p:spPr>
          <a:xfrm>
            <a:off x="152400" y="4527804"/>
            <a:ext cx="3048000" cy="19507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Archeological</a:t>
            </a:r>
          </a:p>
          <a:p>
            <a:endParaRPr lang="en-US" dirty="0" smtClean="0"/>
          </a:p>
          <a:p>
            <a:endParaRPr lang="en-US" dirty="0"/>
          </a:p>
        </p:txBody>
      </p:sp>
      <p:sp>
        <p:nvSpPr>
          <p:cNvPr id="8" name="Content Placeholder 2"/>
          <p:cNvSpPr txBox="1">
            <a:spLocks/>
          </p:cNvSpPr>
          <p:nvPr/>
        </p:nvSpPr>
        <p:spPr>
          <a:xfrm>
            <a:off x="3328416" y="5996940"/>
            <a:ext cx="2639568" cy="86106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Scriptural</a:t>
            </a:r>
          </a:p>
          <a:p>
            <a:endParaRPr lang="en-US" dirty="0"/>
          </a:p>
        </p:txBody>
      </p:sp>
      <p:sp>
        <p:nvSpPr>
          <p:cNvPr id="9" name="Content Placeholder 2"/>
          <p:cNvSpPr txBox="1">
            <a:spLocks/>
          </p:cNvSpPr>
          <p:nvPr/>
        </p:nvSpPr>
        <p:spPr>
          <a:xfrm>
            <a:off x="6504432" y="4876800"/>
            <a:ext cx="2639568" cy="155067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Technological</a:t>
            </a:r>
          </a:p>
          <a:p>
            <a:endParaRPr lang="en-US" dirty="0"/>
          </a:p>
        </p:txBody>
      </p:sp>
    </p:spTree>
    <p:extLst>
      <p:ext uri="{BB962C8B-B14F-4D97-AF65-F5344CB8AC3E}">
        <p14:creationId xmlns:p14="http://schemas.microsoft.com/office/powerpoint/2010/main" val="383051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Religions</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065937"/>
            <a:ext cx="4038600" cy="2429863"/>
          </a:xfrm>
        </p:spPr>
      </p:pic>
      <p:sp>
        <p:nvSpPr>
          <p:cNvPr id="9" name="Content Placeholder 8"/>
          <p:cNvSpPr>
            <a:spLocks noGrp="1"/>
          </p:cNvSpPr>
          <p:nvPr>
            <p:ph sz="half" idx="2"/>
          </p:nvPr>
        </p:nvSpPr>
        <p:spPr/>
        <p:txBody>
          <a:bodyPr>
            <a:normAutofit fontScale="62500" lnSpcReduction="20000"/>
          </a:bodyPr>
          <a:lstStyle/>
          <a:p>
            <a:r>
              <a:rPr lang="en-US" dirty="0" smtClean="0"/>
              <a:t>To </a:t>
            </a:r>
            <a:r>
              <a:rPr lang="en-US" dirty="0"/>
              <a:t>emphasize the relative ages of the major </a:t>
            </a:r>
            <a:r>
              <a:rPr lang="en-US" dirty="0" smtClean="0"/>
              <a:t>religions we reduce them to </a:t>
            </a:r>
            <a:r>
              <a:rPr lang="en-US" dirty="0"/>
              <a:t>proportionate human years, with each 100 years of history representing one year of human life. Viewed this way, </a:t>
            </a:r>
            <a:endParaRPr lang="en-US" dirty="0" smtClean="0"/>
          </a:p>
          <a:p>
            <a:r>
              <a:rPr lang="en-US" dirty="0" smtClean="0"/>
              <a:t>Sikhism</a:t>
            </a:r>
            <a:r>
              <a:rPr lang="en-US" dirty="0"/>
              <a:t>, the youngest faith, is five years old. </a:t>
            </a:r>
            <a:endParaRPr lang="en-US" dirty="0" smtClean="0"/>
          </a:p>
          <a:p>
            <a:r>
              <a:rPr lang="en-US" dirty="0" smtClean="0"/>
              <a:t>Islam</a:t>
            </a:r>
            <a:r>
              <a:rPr lang="en-US" dirty="0"/>
              <a:t>, the only teenager, is fourteen. </a:t>
            </a:r>
            <a:endParaRPr lang="en-US" dirty="0" smtClean="0"/>
          </a:p>
          <a:p>
            <a:r>
              <a:rPr lang="en-US" dirty="0" smtClean="0"/>
              <a:t>Christianity </a:t>
            </a:r>
            <a:r>
              <a:rPr lang="en-US" dirty="0"/>
              <a:t>just turned twenty. </a:t>
            </a:r>
            <a:endParaRPr lang="en-US" dirty="0" smtClean="0"/>
          </a:p>
          <a:p>
            <a:r>
              <a:rPr lang="en-US" dirty="0" smtClean="0"/>
              <a:t>Buddhism</a:t>
            </a:r>
            <a:r>
              <a:rPr lang="en-US" dirty="0"/>
              <a:t>, Taoism, Jainism and Confucianism are twenty-five. </a:t>
            </a:r>
            <a:endParaRPr lang="en-US" dirty="0" smtClean="0"/>
          </a:p>
          <a:p>
            <a:r>
              <a:rPr lang="en-US" dirty="0" smtClean="0"/>
              <a:t>Zoroastrianism </a:t>
            </a:r>
            <a:r>
              <a:rPr lang="en-US" dirty="0"/>
              <a:t>is twenty-six. </a:t>
            </a:r>
          </a:p>
          <a:p>
            <a:r>
              <a:rPr lang="en-US" dirty="0" smtClean="0"/>
              <a:t>Shintoism </a:t>
            </a:r>
            <a:r>
              <a:rPr lang="en-US" dirty="0"/>
              <a:t>is in its late twenties. </a:t>
            </a:r>
            <a:endParaRPr lang="en-US" dirty="0" smtClean="0"/>
          </a:p>
          <a:p>
            <a:r>
              <a:rPr lang="en-US" dirty="0" smtClean="0"/>
              <a:t>Judaism </a:t>
            </a:r>
            <a:r>
              <a:rPr lang="en-US" dirty="0"/>
              <a:t>is a mature thirty-seven. </a:t>
            </a:r>
            <a:endParaRPr lang="en-US" dirty="0" smtClean="0"/>
          </a:p>
          <a:p>
            <a:r>
              <a:rPr lang="en-US" dirty="0" smtClean="0"/>
              <a:t>Hinduism</a:t>
            </a:r>
            <a:r>
              <a:rPr lang="en-US" dirty="0"/>
              <a:t>, whose birthday remains unknown, is at least eighty years old—the white-bearded grandfather of living </a:t>
            </a:r>
            <a:r>
              <a:rPr lang="en-US" dirty="0" smtClean="0"/>
              <a:t>spirituality on this planet</a:t>
            </a:r>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0610" r="15751"/>
          <a:stretch/>
        </p:blipFill>
        <p:spPr>
          <a:xfrm>
            <a:off x="298703" y="4343400"/>
            <a:ext cx="1072897" cy="142875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7148" t="3159" r="50000" b="1"/>
          <a:stretch/>
        </p:blipFill>
        <p:spPr>
          <a:xfrm>
            <a:off x="457200" y="4648200"/>
            <a:ext cx="841618" cy="1426464"/>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7847" r="9808" b="22493"/>
          <a:stretch/>
        </p:blipFill>
        <p:spPr>
          <a:xfrm>
            <a:off x="643127" y="4876800"/>
            <a:ext cx="991369" cy="1426464"/>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33147" t="9448" r="29093"/>
          <a:stretch/>
        </p:blipFill>
        <p:spPr>
          <a:xfrm>
            <a:off x="878009" y="5171044"/>
            <a:ext cx="1025577" cy="1426464"/>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24289" r="25711" b="56192"/>
          <a:stretch/>
        </p:blipFill>
        <p:spPr>
          <a:xfrm>
            <a:off x="2133600" y="4343400"/>
            <a:ext cx="1045231" cy="1426464"/>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34232" r="20745"/>
          <a:stretch/>
        </p:blipFill>
        <p:spPr>
          <a:xfrm>
            <a:off x="2362200" y="4648200"/>
            <a:ext cx="965606" cy="1426464"/>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0800" y="5171044"/>
            <a:ext cx="1013731" cy="1426464"/>
          </a:xfrm>
          <a:prstGeom prst="rect">
            <a:avLst/>
          </a:prstGeom>
        </p:spPr>
      </p:pic>
    </p:spTree>
    <p:extLst>
      <p:ext uri="{BB962C8B-B14F-4D97-AF65-F5344CB8AC3E}">
        <p14:creationId xmlns:p14="http://schemas.microsoft.com/office/powerpoint/2010/main" val="21078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Civilizations</a:t>
            </a:r>
            <a:endParaRPr lang="en-US" dirty="0"/>
          </a:p>
        </p:txBody>
      </p:sp>
      <p:sp>
        <p:nvSpPr>
          <p:cNvPr id="8" name="Content Placeholder 7"/>
          <p:cNvSpPr>
            <a:spLocks noGrp="1"/>
          </p:cNvSpPr>
          <p:nvPr>
            <p:ph idx="1"/>
          </p:nvPr>
        </p:nvSpPr>
        <p:spPr>
          <a:xfrm>
            <a:off x="457200" y="1935480"/>
            <a:ext cx="5638800" cy="4389120"/>
          </a:xfrm>
        </p:spPr>
        <p:txBody>
          <a:bodyPr/>
          <a:lstStyle/>
          <a:p>
            <a:r>
              <a:rPr lang="en-US" dirty="0" smtClean="0"/>
              <a:t>Indus Civilization is significantly older than other ancient civilizations based on archeological findings</a:t>
            </a:r>
          </a:p>
          <a:p>
            <a:r>
              <a:rPr lang="en-US" dirty="0" smtClean="0"/>
              <a:t>All other ancient civilizations had an “end” after which there was a cultural/civilizational discontinuity</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2600"/>
            <a:ext cx="255668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129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Archeological Basis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45379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11610</TotalTime>
  <Words>2404</Words>
  <Application>Microsoft Office PowerPoint</Application>
  <PresentationFormat>On-screen Show (4:3)</PresentationFormat>
  <Paragraphs>445</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Tracing the Origins of  Hindu Dharma</vt:lpstr>
      <vt:lpstr>Know your past</vt:lpstr>
      <vt:lpstr>Raise your hand if</vt:lpstr>
      <vt:lpstr>Today’s aim</vt:lpstr>
      <vt:lpstr>Veda through the ages</vt:lpstr>
      <vt:lpstr>Approaches</vt:lpstr>
      <vt:lpstr>Comparing Religions</vt:lpstr>
      <vt:lpstr>Comparing Civilizations</vt:lpstr>
      <vt:lpstr>Archeological Basis</vt:lpstr>
      <vt:lpstr>Saraswati River</vt:lpstr>
      <vt:lpstr>Harappan Civilization</vt:lpstr>
      <vt:lpstr>Harappan Civilization</vt:lpstr>
      <vt:lpstr>Mehrgarh</vt:lpstr>
      <vt:lpstr>Gulf of Khambhat findings</vt:lpstr>
      <vt:lpstr>Astronomical Basis</vt:lpstr>
      <vt:lpstr>Astronomical Evidence</vt:lpstr>
      <vt:lpstr>Tropical Year</vt:lpstr>
      <vt:lpstr>Precession</vt:lpstr>
      <vt:lpstr>Observation Period?</vt:lpstr>
      <vt:lpstr>Surya Siddhanta</vt:lpstr>
      <vt:lpstr>Astronomy of the Veda</vt:lpstr>
      <vt:lpstr>Astronomical Dating Problems</vt:lpstr>
      <vt:lpstr>Ramayana</vt:lpstr>
      <vt:lpstr>Ramayana?</vt:lpstr>
      <vt:lpstr>Mahabharata</vt:lpstr>
      <vt:lpstr>Technological Basis</vt:lpstr>
      <vt:lpstr>Rigveda </vt:lpstr>
      <vt:lpstr>Other Scriptures</vt:lpstr>
      <vt:lpstr>Mahabharata War</vt:lpstr>
      <vt:lpstr>Scriptural Basis</vt:lpstr>
      <vt:lpstr>Textual Development </vt:lpstr>
      <vt:lpstr>Scriptural mentions of Saraswati</vt:lpstr>
      <vt:lpstr>Scriptural References</vt:lpstr>
      <vt:lpstr>Limitations</vt:lpstr>
      <vt:lpstr>Conclusion</vt:lpstr>
      <vt:lpstr>Hindupedia.com</vt:lpstr>
      <vt:lpstr>Hindupedia.com </vt:lpstr>
      <vt:lpstr>PowerPoint Presentation</vt:lpstr>
      <vt:lpstr>The Team</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User</dc:creator>
  <cp:lastModifiedBy>New User</cp:lastModifiedBy>
  <cp:revision>169</cp:revision>
  <dcterms:created xsi:type="dcterms:W3CDTF">2010-08-25T15:19:49Z</dcterms:created>
  <dcterms:modified xsi:type="dcterms:W3CDTF">2010-09-09T14:18:51Z</dcterms:modified>
</cp:coreProperties>
</file>